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67" r:id="rId9"/>
    <p:sldId id="260" r:id="rId10"/>
    <p:sldId id="257" r:id="rId11"/>
    <p:sldId id="266" r:id="rId12"/>
    <p:sldId id="258" r:id="rId13"/>
    <p:sldId id="261" r:id="rId14"/>
    <p:sldId id="262" r:id="rId15"/>
    <p:sldId id="263" r:id="rId16"/>
    <p:sldId id="264" r:id="rId17"/>
    <p:sldId id="265" r:id="rId18"/>
    <p:sldId id="277" r:id="rId19"/>
    <p:sldId id="275" r:id="rId20"/>
    <p:sldId id="276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-138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-378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A78B9-9538-4464-98A5-956ECF845A88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63E84-302C-4883-BA84-A6B755958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60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88E29-D939-4428-AF1D-2040610CC201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32694-C0E2-49E4-A131-4645F6BC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Filzbach</a:t>
            </a:r>
            <a:r>
              <a:rPr lang="en-US" dirty="0" smtClean="0"/>
              <a:t>:</a:t>
            </a:r>
            <a:r>
              <a:rPr lang="en-US" baseline="0" dirty="0" smtClean="0"/>
              <a:t> C++; </a:t>
            </a:r>
            <a:r>
              <a:rPr lang="en-US" dirty="0" smtClean="0"/>
              <a:t>DART:</a:t>
            </a:r>
            <a:r>
              <a:rPr lang="en-US" baseline="0" dirty="0" smtClean="0"/>
              <a:t> Fortran 90, </a:t>
            </a:r>
            <a:r>
              <a:rPr lang="en-US" baseline="0" dirty="0" err="1" smtClean="0"/>
              <a:t>netCDF</a:t>
            </a:r>
            <a:r>
              <a:rPr lang="en-US" baseline="0" dirty="0" smtClean="0"/>
              <a:t> library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32694-C0E2-49E4-A131-4645F6BC9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9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ARIES,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Ecopad</a:t>
            </a:r>
            <a:r>
              <a:rPr lang="en-US" baseline="0" dirty="0" smtClean="0"/>
              <a:t>, ESMF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32694-C0E2-49E4-A131-4645F6BC9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8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87313-1986-4D41-837E-3A35AD5251D0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D6DD52-82B3-439A-95A5-2742BB7489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13 August 2014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62225" y="6492875"/>
            <a:ext cx="4019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ESA  Symposium on  Challenges and Advances  in  Designing Statistical</a:t>
            </a:r>
            <a:r>
              <a:rPr lang="en-US" sz="800" baseline="0" dirty="0" smtClean="0">
                <a:solidFill>
                  <a:schemeClr val="tx2"/>
                </a:solidFill>
              </a:rPr>
              <a:t> Software for Ecology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© 2014 Aaron M. Ellison</a:t>
            </a:r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3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87313-1986-4D41-837E-3A35AD5251D0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D6DD52-82B3-439A-95A5-2742BB748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7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87313-1986-4D41-837E-3A35AD5251D0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D6DD52-82B3-439A-95A5-2742BB7489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26 March 2014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562225" y="6492875"/>
            <a:ext cx="4019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Workshop: Advancing Software for Ecological Forecasting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© 2014 Aaron M. Ellison</a:t>
            </a:r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4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87313-1986-4D41-837E-3A35AD5251D0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D6DD52-82B3-439A-95A5-2742BB74897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26 March 2014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2562225" y="6492875"/>
            <a:ext cx="4019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Workshop: Advancing Software for Ecological Forecasting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© 2014 Aaron M. Ellison</a:t>
            </a:r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9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EF87313-1986-4D41-837E-3A35AD5251D0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D6DD52-82B3-439A-95A5-2742BB74897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26 March 2014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562225" y="6492875"/>
            <a:ext cx="4019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Workshop: Advancing Software for Ecological Forecasting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© 2014 Aaron M. Ellison</a:t>
            </a:r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50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02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13 August 2014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62225" y="6492875"/>
            <a:ext cx="4019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ESA  Symposium on  Challenges and Advances  in  Designing Statistical</a:t>
            </a:r>
            <a:r>
              <a:rPr lang="en-US" sz="800" baseline="0" dirty="0" smtClean="0">
                <a:solidFill>
                  <a:schemeClr val="tx2"/>
                </a:solidFill>
              </a:rPr>
              <a:t> Software for Ecology</a:t>
            </a:r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 smtClean="0">
                <a:solidFill>
                  <a:schemeClr val="tx2"/>
                </a:solidFill>
              </a:rPr>
              <a:t>© 2014 Aaron M. Ellison</a:t>
            </a:r>
            <a:endParaRPr lang="en-US" sz="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7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467" y="2130425"/>
            <a:ext cx="8949266" cy="1470025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Statistical software and ecology:</a:t>
            </a:r>
            <a:br>
              <a:rPr lang="en-US" sz="3200" b="1" dirty="0" smtClean="0"/>
            </a:br>
            <a:r>
              <a:rPr lang="en-US" sz="3200" b="1" dirty="0" smtClean="0"/>
              <a:t>Paths and impediments for scientific progress and thought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Aaron M. Ellison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Harvard University, Harvard Forest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aellison\Desktop\New_logo_cle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791" y="5094514"/>
            <a:ext cx="1228419" cy="111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research.microsoft.com/en-us/um/cambridge/groups/science/tools/filzbach/p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3169"/>
            <a:ext cx="5148878" cy="260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2.gstatic.com/images?q=tbn:ANd9GcQQFwJ63yUSmjghlrngpBgh1BLPJ1vHd8A1nJbgB_vqGKjLk-18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30" y="122792"/>
            <a:ext cx="1876425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4975" y="3894138"/>
            <a:ext cx="2895601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pomp</a:t>
            </a:r>
          </a:p>
          <a:p>
            <a:pPr marL="228600"/>
            <a:r>
              <a:rPr lang="en-US" sz="1050" dirty="0" smtClean="0"/>
              <a:t>(</a:t>
            </a:r>
            <a:r>
              <a:rPr lang="en-US" sz="1050" i="1" dirty="0" smtClean="0"/>
              <a:t>requires</a:t>
            </a:r>
            <a:r>
              <a:rPr lang="en-US" sz="1050" dirty="0"/>
              <a:t> methods, </a:t>
            </a:r>
            <a:r>
              <a:rPr lang="en-US" sz="1050" dirty="0" err="1"/>
              <a:t>mvtnorm</a:t>
            </a:r>
            <a:r>
              <a:rPr lang="en-US" sz="1050" dirty="0"/>
              <a:t>, </a:t>
            </a:r>
            <a:r>
              <a:rPr lang="en-US" sz="1050" dirty="0" err="1"/>
              <a:t>subplex</a:t>
            </a:r>
            <a:r>
              <a:rPr lang="en-US" sz="1050" dirty="0"/>
              <a:t>, </a:t>
            </a:r>
            <a:r>
              <a:rPr lang="en-US" sz="1050" dirty="0" err="1"/>
              <a:t>deSolve</a:t>
            </a:r>
            <a:r>
              <a:rPr lang="en-US" sz="1050" dirty="0"/>
              <a:t>)</a:t>
            </a:r>
            <a:endParaRPr lang="en-US" sz="1050" dirty="0" smtClean="0"/>
          </a:p>
          <a:p>
            <a:r>
              <a:rPr lang="en-US" sz="1400" dirty="0" err="1"/>
              <a:t>r</a:t>
            </a:r>
            <a:r>
              <a:rPr lang="en-US" sz="1400" dirty="0" err="1" smtClean="0"/>
              <a:t>jags</a:t>
            </a:r>
            <a:endParaRPr lang="en-US" sz="1400" dirty="0" smtClean="0"/>
          </a:p>
          <a:p>
            <a:pPr marL="179388"/>
            <a:r>
              <a:rPr lang="en-US" sz="1050" dirty="0"/>
              <a:t>(</a:t>
            </a:r>
            <a:r>
              <a:rPr lang="en-US" sz="1050" i="1" dirty="0"/>
              <a:t>requires</a:t>
            </a:r>
            <a:r>
              <a:rPr lang="en-US" sz="1050" dirty="0"/>
              <a:t> </a:t>
            </a:r>
            <a:r>
              <a:rPr lang="en-US" sz="1050" dirty="0" smtClean="0"/>
              <a:t>coda)</a:t>
            </a:r>
            <a:endParaRPr lang="en-US" sz="1400" dirty="0"/>
          </a:p>
          <a:p>
            <a:r>
              <a:rPr lang="en-US" sz="1400" dirty="0" err="1" smtClean="0"/>
              <a:t>rINLA</a:t>
            </a:r>
            <a:r>
              <a:rPr lang="en-US" sz="1400" dirty="0" smtClean="0"/>
              <a:t> </a:t>
            </a:r>
          </a:p>
          <a:p>
            <a:pPr marL="228600"/>
            <a:r>
              <a:rPr lang="en-US" sz="1050" dirty="0" smtClean="0"/>
              <a:t>(</a:t>
            </a:r>
            <a:r>
              <a:rPr lang="en-US" sz="1050" i="1" dirty="0" smtClean="0"/>
              <a:t>requires</a:t>
            </a:r>
            <a:r>
              <a:rPr lang="en-US" sz="1050" dirty="0" smtClean="0"/>
              <a:t> </a:t>
            </a:r>
            <a:r>
              <a:rPr lang="en-US" sz="1050" dirty="0" err="1" smtClean="0"/>
              <a:t>sp</a:t>
            </a:r>
            <a:r>
              <a:rPr lang="en-US" sz="1050" dirty="0" smtClean="0"/>
              <a:t>; </a:t>
            </a:r>
          </a:p>
          <a:p>
            <a:pPr marL="228600"/>
            <a:r>
              <a:rPr lang="en-US" sz="1050" i="1" dirty="0" smtClean="0"/>
              <a:t>recommends</a:t>
            </a:r>
            <a:r>
              <a:rPr lang="en-US" sz="1050" dirty="0" smtClean="0"/>
              <a:t> </a:t>
            </a:r>
            <a:r>
              <a:rPr lang="en-US" sz="1050" dirty="0" err="1" smtClean="0"/>
              <a:t>numDeriv</a:t>
            </a:r>
            <a:r>
              <a:rPr lang="en-US" sz="1050" dirty="0" smtClean="0"/>
              <a:t>, </a:t>
            </a:r>
            <a:r>
              <a:rPr lang="en-US" sz="1050" dirty="0" err="1" smtClean="0"/>
              <a:t>Rgraphviz</a:t>
            </a:r>
            <a:r>
              <a:rPr lang="en-US" sz="1050" dirty="0" smtClean="0"/>
              <a:t>, fields, </a:t>
            </a:r>
            <a:r>
              <a:rPr lang="en-US" sz="1050" dirty="0" err="1" smtClean="0"/>
              <a:t>rgl</a:t>
            </a:r>
            <a:r>
              <a:rPr lang="en-US" sz="1050" dirty="0" smtClean="0"/>
              <a:t>, </a:t>
            </a:r>
            <a:r>
              <a:rPr lang="en-US" sz="1050" dirty="0" err="1" smtClean="0"/>
              <a:t>mvtnorm</a:t>
            </a:r>
            <a:r>
              <a:rPr lang="en-US" sz="1050" dirty="0" smtClean="0"/>
              <a:t>, multicore, </a:t>
            </a:r>
            <a:r>
              <a:rPr lang="en-US" sz="1050" dirty="0" err="1" smtClean="0"/>
              <a:t>pixmap</a:t>
            </a:r>
            <a:r>
              <a:rPr lang="en-US" sz="1050" dirty="0" smtClean="0"/>
              <a:t>)</a:t>
            </a:r>
          </a:p>
          <a:p>
            <a:r>
              <a:rPr lang="en-US" sz="1400" dirty="0" err="1"/>
              <a:t>r</a:t>
            </a:r>
            <a:r>
              <a:rPr lang="en-US" sz="1400" dirty="0" err="1" smtClean="0"/>
              <a:t>stan</a:t>
            </a:r>
            <a:endParaRPr lang="en-US" sz="1400" dirty="0" smtClean="0"/>
          </a:p>
          <a:p>
            <a:pPr marL="228600"/>
            <a:r>
              <a:rPr lang="en-US" sz="1050" dirty="0"/>
              <a:t>(</a:t>
            </a:r>
            <a:r>
              <a:rPr lang="en-US" sz="1050" i="1" dirty="0"/>
              <a:t>requires</a:t>
            </a:r>
            <a:r>
              <a:rPr lang="en-US" sz="1050" dirty="0"/>
              <a:t> </a:t>
            </a:r>
            <a:r>
              <a:rPr lang="en-US" sz="1050" dirty="0" err="1" smtClean="0"/>
              <a:t>Rcpp</a:t>
            </a:r>
            <a:r>
              <a:rPr lang="en-US" sz="1050" dirty="0" smtClean="0"/>
              <a:t>, Inline; also C++ compiler)</a:t>
            </a:r>
            <a:endParaRPr lang="en-US" sz="1050" dirty="0"/>
          </a:p>
        </p:txBody>
      </p:sp>
      <p:pic>
        <p:nvPicPr>
          <p:cNvPr id="2058" name="Picture 10" descr="homep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58" y="3164945"/>
            <a:ext cx="200977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21528" y="3632528"/>
            <a:ext cx="1278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pymc</a:t>
            </a:r>
            <a:endParaRPr lang="en-US" sz="1400" dirty="0" smtClean="0"/>
          </a:p>
          <a:p>
            <a:r>
              <a:rPr lang="en-US" sz="1400" dirty="0" err="1" smtClean="0"/>
              <a:t>PyStan</a:t>
            </a:r>
            <a:endParaRPr lang="en-US" sz="1400" dirty="0"/>
          </a:p>
        </p:txBody>
      </p:sp>
      <p:pic>
        <p:nvPicPr>
          <p:cNvPr id="2060" name="Picture 12" descr="ADMB Projec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78"/>
          <a:stretch/>
        </p:blipFill>
        <p:spPr bwMode="auto">
          <a:xfrm>
            <a:off x="4574116" y="4428734"/>
            <a:ext cx="4515908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83" y="42174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AReS header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4"/>
          <a:stretch/>
        </p:blipFill>
        <p:spPr bwMode="auto">
          <a:xfrm>
            <a:off x="4233" y="6047985"/>
            <a:ext cx="9139767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8" descr="data:image/jpeg;base64,/9j/4AAQSkZJRgABAQAAAQABAAD/2wCEAAkGBwgHBgkIBwgKCgkLDRYPDQwMDRsUFRAWIB0iIiAdHx8kKDQsJCYxJx8fLT0tMTU3Ojo6Iys/RD84QzQ5OjcBCgoKDQwNGg8PGjclHyU3Nzc3Nzc3Nzc3Nzc3Nzc3Nzc3Nzc3Nzc3Nzc3Nzc3Nzc3Nzc3Nzc3Nzc3Nzc3Nzc3N//AABEIAHIAlwMBIgACEQEDEQH/xAAcAAACAwEBAQEAAAAAAAAAAAAABgQFBwMCAQj/xABPEAABAwMBAwYIBg4IBwAAAAABAgMEAAURBhIhMQdBUWFxgRMUIjKRobHRFjZCUnLBIzM1Q1RVYnOCkpSiwsMVJVODk7LS8CREY3SV4fH/xAAYAQADAQEAAAAAAAAAAAAAAAAAAQMCBP/EACARAQACAQQDAQEAAAAAAAAAAAABAhEDEiExMkFRE0L/2gAMAwEAAhEDEQA/ANxooooAorm880w0px5xLaEjKlKOAKUbtrIklq0oyOBfcHsT7/RQDbIkMxmy5IdQ0gcVLUAKoJ2s7ZHymOHZSv8ApjCfSfqzSVJVKmqMia8tw/PdVuHZ0d1QFy4iDstlTyvyBgek0skZ5Wt7i7kRYrDKfy8rP1D1VWP6ivr/ABnrSOhtKU/VVay6++cMx93Zk1MEeQE5d2UDrIFAcnJ91X51xmH++V764rkXDOROmf4yvfXZbrLXnvJPZvrgu4x08No0g9puV3b3t3OYP75WPbUlnVGoI/8Az6nAOZxtKvqqtN1Y+ZXw3GOri36DQDLF5Qri0QJsBh8dLSi2fXmr+3a8skohD7jkNZ5pCcJ/WG701nJkRF/OT668LZZd8xaSevdTDbmXmn2kusOIcbUMpWhQIPYRXSsMiSLlZ3i5bZTsdXOkeartSdxp0sHKKy4tMe/NiM4dwkNgls9o4p7eHZRkz/RXhtxDqEuNrStChlKknII6q90wKKKKAKhXS5R7ZFL8lW7glI4rPQKkSn24sdb76gltsbSjWevvStQ3PbPkox5IJ8lpHPk+2gPE+dOv0nCgdgHKGUnyUjpPX11UTrlEgqLEMJmSRuLn3tHZ841xvV5EhSrVZSpMQHZdfHnPkexNW+mtKpLYlTQUtDgnnVWSU8S13K9vbbylKAPFW5KavmrLb7enMgh5Y5uCamX++Q7PExlLbY3JbTxNZfP1Bd9S3EW6zsOvurJ2WGBvx0qPMOs7qAb7tqmHCSW2lITjmbApRk6pfnyhHhMuvvq81ttJWs9wp00zyPoOxJ1VML6+PicZRSgfSXxV3Y76azc7NpRxy3W2z+Bbaxt+KtpSN4yM8/PxNaisz0J4ZlC0nre6jaRbvFEHgqW6G89wyr1VcxuSi/OgGde4bKucMoW5jvOz7Kdfh3D/AACX+776Ph5D/AJf7vvrX5X+Fugst8kLn3zUbh+jFx/HXs8ki0/a9ROj6UUH+KmP4eQ/wCX+776Ph5D/AACX+776f5W+DdUqP8lt3bSTFvMV08wdZUjPeCaq5Wi9VwElRhNyQOJivBXqVg+qn/4eQ/wCX+776+fD2CMbUKYB04T76X5W+DdDLFTJEJ3xea06w5/ZvtlJ9BrqSxKSQMJVw6q1VOpdNXlvxaa4zsq+9TWwE+k7vXVReeTmG+kv2KQYrhGQ0slbauw8U+sdVYmsx2ZP09qW46VkbGFSLcTlyMT5vWjoPVwPrrYbTdIl3gNToDyXWHBuI4g84I5iOcVi0+FLt75hXaMtpfySRuUOlKuBo03f5Gj7wHVbTltfI8YbSM5HzwPnD18OilEhu1Fc2Hm32W3WFpW04kKQtJyFA8CKK0ZT1xPKltW5B8nHhHev5o+v0Uqapmm12pm0RSRLnJDkhQ4ob5k99Wc1zx3Ur21vCpGx+iDs/VSlKfN31PMknJCnilA6Ep3Aeqsgw6I0+mQ6HXkfYm9566YtVXlm1wVOE4SgbKE9JqytTCYNlQAMKUMnFY9yo3lS5rjIWdhgY3dPPQFVHZu+u9RiBCV5SvKeeUPIjt85PsA5z6a3nSelbZpW3iJbGfKVgvPr3uPK6VH6uAqo5KdMJ07pdlT7YFwnASJSsb8keSj9EYHbnpp0rQFIF1UUa0mlP9j/ACxT/Wf3j45zfzH8sVXR8mL9Ei1TtS3C3sSxemkeFTnZMJo4/dqXtam/HrP7E37q4aU+L8L6FXjUtm3svTHmw4ppP2NBG7a3nPqrp2xjKWZVob1WQCLukg84t7f+mvvgtW/jYf8Ajkf6aoW9Z6musiSuBEnPpaXsq8XYUtKegbhXX+ntZ/iq7/sa/dWN1GttlwprViRlV3SB0m3tj+GuSl6mAP8AW8R3pS5DRg+gA1WHUGqWU+Fn265tMg71uRlpAHWcbqtI93MqN4wobSUDLmB5QHzusU4ms9CYmER6VJSnF3tiAn8IgnIHag++rCxaql6acbUl4zLQ4d6M52R0ozwI6KlJUFpBBCkkbqp7nb0oQ4WQA055yOhXMRTtTMFWWxSolt1LaUeFSiTEfQFtOJ4jPBSTzGsq1Ppx61vLhSTtsOb2H8ed29Y5xV9yJ3Zb9uuVodXtGC8FtD5qF53frBR76eNQWpq72xyMoDwmNppR+SscPd31xTC3ZL5HL04/Bl2GWo+GtxCmtr+yUTu/RIPcRX2lXTEg2blHt7ytpCJrDrLqekpSVb/1E+uvtEGu1uFm8vn5SJK/8xpa08AJ52uPhTn0006rjmFqKSMYS8Q8g9vH1g0rNf8AC3ZZ4BStsd9ZJrz6sW1nZ+aKwLUTXjmqGY7+FNvT221g8CC4AfUa3GFIEyxtqByUjBrHtew3YV38aZT5QUl9vPDaBz7RTkP0QBgYFFRLTPZultizoytpqQ0lxJ7RUumYrP7x8c5v5j+WK0Cs/vHxzm/mP5Yquj5MX6JmlPi/C+hU27fct7t/hNQtKfF+F9Cpl2P9XOIHnKO4dO411fyl7T+QHfDv/wD3iP8AJWsVjXI/dI2n4t2TdC40ZMlK2tlBVkBOOatD+Gtj/CHf8Bfurjmls9L5gwkZFZrdLNFiaxcYjNJQxJb2ltpHkjaBCt3Rz99M69aWjYPgC+8vmQGiM95pWv12NrhTNRXBIEp9JagxudxwjCQB0DiT21vTrNZzLFpzxBd064XLWgKVtFClIyegGp8hvbiPk/JAPrqHYYa4FojR3SVOJTlZPHaPGpeqH0WXT7njB2ZEjeEHilON2fST6K6c4ryn7ReRBROrr7s/a/FW89u2cfXW11k3IBbHBarpfHUkePPhtkn5SG+f9ZSh3Vq61JQkqWQEgZJPMK4Z7XhjWp4uOUG2Ms4ClTJRGPzRNFWunG/6c5T1TMAs26M4+vqcfOEJP6CSaKRmnXtoVOtgmR05kRMqwPlI+UO7GfTWZvAPoStBG2n1it1O+sx1tppy1PLuVvbJgrOXEJH2knn+j7KQc9KXfxdXgXj9jWMHq6666ttCLhGKRjaHlNrpXZcTtbaONMdvugW0GJBynmV82kThyX6jNofOnLqottLcJiLUcBCjvKD1E7x1kjnFaxWPX60MTU7WBnHkrHPVppfW0m1BEDUW29HT5LcwZUpI6F9Pbx7eNM2nVn94+Oc38x/LFPUSUxMYS/FebeZWMpcbUCD30i3j45zfzH8sVbR8mL9EzSnxfhfQqwmMeMsKa2ygnelY4g8xqv0p8X4X0KvYzkWOh2XOG00ynIb+eej1V1x4pKNuRf4yfBoh2eQB8tYUlSu3Br3/AEhqD8UWT9Zz31WyuU9IkOIQxHaSg4CMAY9VdYOvEXJzYcSyRz7IBqcTX61iVg1cdUbQTEttkZdUcJXsrXjuzxrq9a4cS4In6xvy591A8lCUgIYHQlPAdwrrHnBLiVoAS4UlTfzVbub3UpTrG9dbj4++7IXFJ8oMr2Srqzg49FFo9wUGWfrqx2hJVb45dfHB145x2f8Aylq0WTUHKhdkvveFYtAX9mmK3ZSDvSjPE+rp62/SOn+TxL6PG4bqph3AXVzwiCergg94rW/sMdjPkNNNjqSlI+oVC97e1KxDlbIEW1W+PAgtBqNHQENoHMBSpyh6nj2m2PM7ZUcYdCPOUTwbT+Ur2V51ZrmJbojpYeShCRhUk+xA5z/vrqk0JpuXfrixqjUDKmorR8JbILmScn7+50qPEDrz0VJsz8nNgkWSxl25Af0pcHDKmY+QojcjsSMD00U1DhX2gCvikhaSlQBSRggjca+0UBnGqdBuMrXM08nKfOXEzw+h7vR0UlNTFNOFt0KbcQcKQsEEHoINb5VLf9MWu/JJmxwH8YTIaOy4nv5+w5FLAZnFuQKdlRyk8RzV7faZkJygjsrteOTy9W4qctbiJ7I4JyEOjuO4+nupZdmS7c+WZrD0d0fJdQUn10iXENU+zvl21yHI6ickJOUq7UncatrdPk3O7Oy5obD62VBXg0kDcnHDJ6KWmb2nGF4Iq8088mRLU6gYBaX7DVtDyYv0qtKfF+F9Cpt2+5T3++Y1C0p8X4X0Km3b7lvdv8Jrs/lP2mcgjaFw7/tIB/4tHEfkVol7sFtvURTE2K2d3kOJSAts9KTzVgmhnW2hc/CSVMnxhOMObOfJpjduMJP2ye4v+8UquC04ld9ctr0OTKs76x4w0olhwbsq4pPYRUViEX0+N2+ZJgyFbnEtnySrnyk7jUZ+6QXJTXii1eGzxO7P/urMOhEpEhG5iZuV+S6PeN/prq05i0JTwhSkzFJLNxajqWrc3JZGztdSk8M9lR2NS3cRGrSGJdxkoV4OKynKt3WB0eznGKYJLKJDK2l8Dz9B6aW3XZdsns3SJ5EuI4FK6FdvUoZB76NWmYFZPGj+Tl92W1e9aOJkzEHaYgJwWWOja5lEdA3dvGtNAxUCw3aNe7THuMRWWnk5xzpPApPWDkVYVyLCiiigCiiigCiiigCuMqLHltFqWw0+2eKHUBQPca7UUAqXDk70zMyUwDGV0xnCjHd5vqpZj2hix36Rborji2mmVFKnSCrejPN21qNZdrO8xLLqmY/LVxaCUIB3qJQBVdHizF44LulPi/C+hU27fcp7v9hqmtmrrRboDENuEhaWkhO04rKj116uOsrZNhORkxUNKV5qkHn6+kV07oxhPE5QuT3RL+q03N1m6JhJYkJQoGP4UqynPzk0+xeR23JIM67z3+kNpQ2PYT66icgGDCv5ByPG0b/0K1iuK3axSt3JvpSBhQtaZDg3hcpxTpB6Rk4B7BSLcLYq3XGXZJCiEKIVHcPpQr6j31s9J/KLZzLtqbjHTmTD3nA3qb5/Rx9Nb07YkrRwSYDxfY+yDZdQShxPQocajXaMCPD4yMbLox8np7qgjVlthTXXFModdWlKXAo+TtDnx08K7HXlsIINvjkHcQa6t0YwliVnya3w2O+Ks0teIU5eWlE7kO43dyhu7cVsYr82XW72mahIihUZad4y5kA82yeI781tfJ3qROo7ChbqwqbGw1J3+ceZf6Q39ua5dSOcwrU00UUVNoUUUUAUUUUAUUUUAUq6jstpnzi9OtcKS7sgbb0dCzw6SK+UUBU/BbTv4htX7G37q+K0vp4cLDa/2Nv3UUUwv9F2+Fb4shECHHipWsFSWGkoBOOJwKY6KKQFeXAFJKVAEEYIPPRRQCYdM6fJybHbP2Nv3UfBjT/4itf7G37qKKYHwY0/+IrX+xt+6rXTlqt1ukPG3wIsUrThRYZSja38+BRRQDBRRRSD/9k="/>
          <p:cNvSpPr>
            <a:spLocks noChangeAspect="1" noChangeArrowheads="1"/>
          </p:cNvSpPr>
          <p:nvPr/>
        </p:nvSpPr>
        <p:spPr bwMode="auto">
          <a:xfrm>
            <a:off x="155575" y="-517525"/>
            <a:ext cx="14382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0" descr="data:image/jpeg;base64,/9j/4AAQSkZJRgABAQAAAQABAAD/2wCEAAkGBwgHBgkIBwgKCgkLDRYPDQwMDRsUFRAWIB0iIiAdHx8kKDQsJCYxJx8fLT0tMTU3Ojo6Iys/RD84QzQ5OjcBCgoKDQwNGg8PGjclHyU3Nzc3Nzc3Nzc3Nzc3Nzc3Nzc3Nzc3Nzc3Nzc3Nzc3Nzc3Nzc3Nzc3Nzc3Nzc3Nzc3N//AABEIAHIAlwMBIgACEQEDEQH/xAAcAAACAwEBAQEAAAAAAAAAAAAABgQFBwMCAQj/xABPEAABAwMBAwYIBg4IBwAAAAABAgMEAAURBhIhMQdBUWFxgRMUIjKRobHRFjZCUnLBIzM1Q1RVYnOCkpSiwsMVJVODk7LS8CREY3SV4fH/xAAYAQADAQEAAAAAAAAAAAAAAAAAAQMCBP/EACARAQACAQQDAQEAAAAAAAAAAAABAhEDEiExMkFRE0L/2gAMAwEAAhEDEQA/ANxooooAorm880w0px5xLaEjKlKOAKUbtrIklq0oyOBfcHsT7/RQDbIkMxmy5IdQ0gcVLUAKoJ2s7ZHymOHZSv8ApjCfSfqzSVJVKmqMia8tw/PdVuHZ0d1QFy4iDstlTyvyBgek0skZ5Wt7i7kRYrDKfy8rP1D1VWP6ivr/ABnrSOhtKU/VVay6++cMx93Zk1MEeQE5d2UDrIFAcnJ91X51xmH++V764rkXDOROmf4yvfXZbrLXnvJPZvrgu4x08No0g9puV3b3t3OYP75WPbUlnVGoI/8Az6nAOZxtKvqqtN1Y+ZXw3GOri36DQDLF5Qri0QJsBh8dLSi2fXmr+3a8skohD7jkNZ5pCcJ/WG701nJkRF/OT668LZZd8xaSevdTDbmXmn2kusOIcbUMpWhQIPYRXSsMiSLlZ3i5bZTsdXOkeartSdxp0sHKKy4tMe/NiM4dwkNgls9o4p7eHZRkz/RXhtxDqEuNrStChlKknII6q90wKKKKAKhXS5R7ZFL8lW7glI4rPQKkSn24sdb76gltsbSjWevvStQ3PbPkox5IJ8lpHPk+2gPE+dOv0nCgdgHKGUnyUjpPX11UTrlEgqLEMJmSRuLn3tHZ841xvV5EhSrVZSpMQHZdfHnPkexNW+mtKpLYlTQUtDgnnVWSU8S13K9vbbylKAPFW5KavmrLb7enMgh5Y5uCamX++Q7PExlLbY3JbTxNZfP1Bd9S3EW6zsOvurJ2WGBvx0qPMOs7qAb7tqmHCSW2lITjmbApRk6pfnyhHhMuvvq81ttJWs9wp00zyPoOxJ1VML6+PicZRSgfSXxV3Y76azc7NpRxy3W2z+Bbaxt+KtpSN4yM8/PxNaisz0J4ZlC0nre6jaRbvFEHgqW6G89wyr1VcxuSi/OgGde4bKucMoW5jvOz7Kdfh3D/AACX+776Ph5D/AJf7vvrX5X+Fugst8kLn3zUbh+jFx/HXs8ki0/a9ROj6UUH+KmP4eQ/wCX+776Ph5D/AACX+776f5W+DdUqP8lt3bSTFvMV08wdZUjPeCaq5Wi9VwElRhNyQOJivBXqVg+qn/4eQ/wCX+776+fD2CMbUKYB04T76X5W+DdDLFTJEJ3xea06w5/ZvtlJ9BrqSxKSQMJVw6q1VOpdNXlvxaa4zsq+9TWwE+k7vXVReeTmG+kv2KQYrhGQ0slbauw8U+sdVYmsx2ZP09qW46VkbGFSLcTlyMT5vWjoPVwPrrYbTdIl3gNToDyXWHBuI4g84I5iOcVi0+FLt75hXaMtpfySRuUOlKuBo03f5Gj7wHVbTltfI8YbSM5HzwPnD18OilEhu1Fc2Hm32W3WFpW04kKQtJyFA8CKK0ZT1xPKltW5B8nHhHev5o+v0Uqapmm12pm0RSRLnJDkhQ4ob5k99Wc1zx3Ur21vCpGx+iDs/VSlKfN31PMknJCnilA6Ep3Aeqsgw6I0+mQ6HXkfYm9566YtVXlm1wVOE4SgbKE9JqytTCYNlQAMKUMnFY9yo3lS5rjIWdhgY3dPPQFVHZu+u9RiBCV5SvKeeUPIjt85PsA5z6a3nSelbZpW3iJbGfKVgvPr3uPK6VH6uAqo5KdMJ07pdlT7YFwnASJSsb8keSj9EYHbnpp0rQFIF1UUa0mlP9j/ACxT/Wf3j45zfzH8sVXR8mL9Ei1TtS3C3sSxemkeFTnZMJo4/dqXtam/HrP7E37q4aU+L8L6FXjUtm3svTHmw4ppP2NBG7a3nPqrp2xjKWZVob1WQCLukg84t7f+mvvgtW/jYf8Ajkf6aoW9Z6musiSuBEnPpaXsq8XYUtKegbhXX+ntZ/iq7/sa/dWN1GttlwprViRlV3SB0m3tj+GuSl6mAP8AW8R3pS5DRg+gA1WHUGqWU+Fn265tMg71uRlpAHWcbqtI93MqN4wobSUDLmB5QHzusU4ms9CYmER6VJSnF3tiAn8IgnIHag++rCxaql6acbUl4zLQ4d6M52R0ozwI6KlJUFpBBCkkbqp7nb0oQ4WQA055yOhXMRTtTMFWWxSolt1LaUeFSiTEfQFtOJ4jPBSTzGsq1Ppx61vLhSTtsOb2H8ed29Y5xV9yJ3Zb9uuVodXtGC8FtD5qF53frBR76eNQWpq72xyMoDwmNppR+SscPd31xTC3ZL5HL04/Bl2GWo+GtxCmtr+yUTu/RIPcRX2lXTEg2blHt7ytpCJrDrLqekpSVb/1E+uvtEGu1uFm8vn5SJK/8xpa08AJ52uPhTn0006rjmFqKSMYS8Q8g9vH1g0rNf8AC3ZZ4BStsd9ZJrz6sW1nZ+aKwLUTXjmqGY7+FNvT221g8CC4AfUa3GFIEyxtqByUjBrHtew3YV38aZT5QUl9vPDaBz7RTkP0QBgYFFRLTPZultizoytpqQ0lxJ7RUumYrP7x8c5v5j+WK0Cs/vHxzm/mP5Yquj5MX6JmlPi/C+hU27fct7t/hNQtKfF+F9Cpl2P9XOIHnKO4dO411fyl7T+QHfDv/wD3iP8AJWsVjXI/dI2n4t2TdC40ZMlK2tlBVkBOOatD+Gtj/CHf8Bfurjmls9L5gwkZFZrdLNFiaxcYjNJQxJb2ltpHkjaBCt3Rz99M69aWjYPgC+8vmQGiM95pWv12NrhTNRXBIEp9JagxudxwjCQB0DiT21vTrNZzLFpzxBd064XLWgKVtFClIyegGp8hvbiPk/JAPrqHYYa4FojR3SVOJTlZPHaPGpeqH0WXT7njB2ZEjeEHilON2fST6K6c4ryn7ReRBROrr7s/a/FW89u2cfXW11k3IBbHBarpfHUkePPhtkn5SG+f9ZSh3Vq61JQkqWQEgZJPMK4Z7XhjWp4uOUG2Ms4ClTJRGPzRNFWunG/6c5T1TMAs26M4+vqcfOEJP6CSaKRmnXtoVOtgmR05kRMqwPlI+UO7GfTWZvAPoStBG2n1it1O+sx1tppy1PLuVvbJgrOXEJH2knn+j7KQc9KXfxdXgXj9jWMHq6666ttCLhGKRjaHlNrpXZcTtbaONMdvugW0GJBynmV82kThyX6jNofOnLqottLcJiLUcBCjvKD1E7x1kjnFaxWPX60MTU7WBnHkrHPVppfW0m1BEDUW29HT5LcwZUpI6F9Pbx7eNM2nVn94+Oc38x/LFPUSUxMYS/FebeZWMpcbUCD30i3j45zfzH8sVbR8mL9EzSnxfhfQqwmMeMsKa2ygnelY4g8xqv0p8X4X0KvYzkWOh2XOG00ynIb+eej1V1x4pKNuRf4yfBoh2eQB8tYUlSu3Br3/AEhqD8UWT9Zz31WyuU9IkOIQxHaSg4CMAY9VdYOvEXJzYcSyRz7IBqcTX61iVg1cdUbQTEttkZdUcJXsrXjuzxrq9a4cS4In6xvy591A8lCUgIYHQlPAdwrrHnBLiVoAS4UlTfzVbub3UpTrG9dbj4++7IXFJ8oMr2Srqzg49FFo9wUGWfrqx2hJVb45dfHB145x2f8Aylq0WTUHKhdkvveFYtAX9mmK3ZSDvSjPE+rp62/SOn+TxL6PG4bqph3AXVzwiCergg94rW/sMdjPkNNNjqSlI+oVC97e1KxDlbIEW1W+PAgtBqNHQENoHMBSpyh6nj2m2PM7ZUcYdCPOUTwbT+Ur2V51ZrmJbojpYeShCRhUk+xA5z/vrqk0JpuXfrixqjUDKmorR8JbILmScn7+50qPEDrz0VJsz8nNgkWSxl25Af0pcHDKmY+QojcjsSMD00U1DhX2gCvikhaSlQBSRggjca+0UBnGqdBuMrXM08nKfOXEzw+h7vR0UlNTFNOFt0KbcQcKQsEEHoINb5VLf9MWu/JJmxwH8YTIaOy4nv5+w5FLAZnFuQKdlRyk8RzV7faZkJygjsrteOTy9W4qctbiJ7I4JyEOjuO4+nupZdmS7c+WZrD0d0fJdQUn10iXENU+zvl21yHI6ickJOUq7UncatrdPk3O7Oy5obD62VBXg0kDcnHDJ6KWmb2nGF4Iq8088mRLU6gYBaX7DVtDyYv0qtKfF+F9Cpt2+5T3++Y1C0p8X4X0Km3b7lvdv8Jrs/lP2mcgjaFw7/tIB/4tHEfkVol7sFtvURTE2K2d3kOJSAts9KTzVgmhnW2hc/CSVMnxhOMObOfJpjduMJP2ye4v+8UquC04ld9ctr0OTKs76x4w0olhwbsq4pPYRUViEX0+N2+ZJgyFbnEtnySrnyk7jUZ+6QXJTXii1eGzxO7P/urMOhEpEhG5iZuV+S6PeN/prq05i0JTwhSkzFJLNxajqWrc3JZGztdSk8M9lR2NS3cRGrSGJdxkoV4OKynKt3WB0eznGKYJLKJDK2l8Dz9B6aW3XZdsns3SJ5EuI4FK6FdvUoZB76NWmYFZPGj+Tl92W1e9aOJkzEHaYgJwWWOja5lEdA3dvGtNAxUCw3aNe7THuMRWWnk5xzpPApPWDkVYVyLCiiigCiiigCiiigCuMqLHltFqWw0+2eKHUBQPca7UUAqXDk70zMyUwDGV0xnCjHd5vqpZj2hix36Rborji2mmVFKnSCrejPN21qNZdrO8xLLqmY/LVxaCUIB3qJQBVdHizF44LulPi/C+hU27fcp7v9hqmtmrrRboDENuEhaWkhO04rKj116uOsrZNhORkxUNKV5qkHn6+kV07oxhPE5QuT3RL+q03N1m6JhJYkJQoGP4UqynPzk0+xeR23JIM67z3+kNpQ2PYT66icgGDCv5ByPG0b/0K1iuK3axSt3JvpSBhQtaZDg3hcpxTpB6Rk4B7BSLcLYq3XGXZJCiEKIVHcPpQr6j31s9J/KLZzLtqbjHTmTD3nA3qb5/Rx9Nb07YkrRwSYDxfY+yDZdQShxPQocajXaMCPD4yMbLox8np7qgjVlthTXXFModdWlKXAo+TtDnx08K7HXlsIINvjkHcQa6t0YwliVnya3w2O+Ks0teIU5eWlE7kO43dyhu7cVsYr82XW72mahIihUZad4y5kA82yeI781tfJ3qROo7ChbqwqbGw1J3+ceZf6Q39ua5dSOcwrU00UUVNoUUUUAUUUUAUUUUAUq6jstpnzi9OtcKS7sgbb0dCzw6SK+UUBU/BbTv4htX7G37q+K0vp4cLDa/2Nv3UUUwv9F2+Fb4shECHHipWsFSWGkoBOOJwKY6KKQFeXAFJKVAEEYIPPRRQCYdM6fJybHbP2Nv3UfBjT/4itf7G37qKKYHwY0/+IrX+xt+6rXTlqt1ukPG3wIsUrThRYZSja38+BRRQDBRRRSD/9k="/>
          <p:cNvSpPr>
            <a:spLocks noChangeAspect="1" noChangeArrowheads="1"/>
          </p:cNvSpPr>
          <p:nvPr/>
        </p:nvSpPr>
        <p:spPr bwMode="auto">
          <a:xfrm>
            <a:off x="307975" y="-365125"/>
            <a:ext cx="14382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0" name="Picture 22" descr="R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87700"/>
            <a:ext cx="9525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sites.google.com/site/pecanworkflow/_/rsrc/1322854889093/home/PEcAn_Earth_vsmal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31" y="2214171"/>
            <a:ext cx="3387477" cy="22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90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23" b="18827"/>
          <a:stretch/>
        </p:blipFill>
        <p:spPr bwMode="auto">
          <a:xfrm>
            <a:off x="788160" y="0"/>
            <a:ext cx="3292404" cy="3183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0" y="3023573"/>
            <a:ext cx="3168721" cy="353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843" y="840316"/>
            <a:ext cx="4923157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72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colab.ou.edu/eco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65" y="1623099"/>
            <a:ext cx="3089275" cy="15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kepler-project.org/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36" b="10759"/>
          <a:stretch/>
        </p:blipFill>
        <p:spPr bwMode="auto">
          <a:xfrm>
            <a:off x="2599266" y="219359"/>
            <a:ext cx="5190067" cy="10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iagram of the GEOS-5 model and how each &#10;of its dynamical packages have been made into ESMF compon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3" y="3326870"/>
            <a:ext cx="548640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copath.o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299" y="1616045"/>
            <a:ext cx="3796287" cy="57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ropensci.org/assets/img/ropensci_mai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96" y="2373843"/>
            <a:ext cx="3034070" cy="119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igure 2 The ARIES conceptual model of ecosystem service flow dynamics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3780845"/>
            <a:ext cx="348831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19359"/>
            <a:ext cx="1654267" cy="2879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84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ellison\Desktop\hf warm ants decomp lab book notes UTK 2_Page_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5" t="15403" r="10295"/>
          <a:stretch/>
        </p:blipFill>
        <p:spPr bwMode="auto">
          <a:xfrm>
            <a:off x="135467" y="2091267"/>
            <a:ext cx="1456267" cy="200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4" b="65895"/>
          <a:stretch/>
        </p:blipFill>
        <p:spPr bwMode="auto">
          <a:xfrm>
            <a:off x="1930436" y="1509119"/>
            <a:ext cx="6951097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148" r="61100" b="80708"/>
          <a:stretch/>
        </p:blipFill>
        <p:spPr bwMode="auto">
          <a:xfrm>
            <a:off x="999066" y="733244"/>
            <a:ext cx="7966361" cy="46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>
            <a:endCxn id="4099" idx="1"/>
          </p:cNvCxnSpPr>
          <p:nvPr/>
        </p:nvCxnSpPr>
        <p:spPr>
          <a:xfrm>
            <a:off x="999066" y="1199071"/>
            <a:ext cx="931370" cy="10212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826000" y="1199071"/>
            <a:ext cx="4139427" cy="11038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42066" y="3014133"/>
            <a:ext cx="6450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changes to the master.txt</a:t>
            </a:r>
          </a:p>
          <a:p>
            <a:r>
              <a:rPr lang="en-US" sz="1200" dirty="0" smtClean="0">
                <a:latin typeface="Courier" pitchFamily="49" charset="0"/>
              </a:rPr>
              <a:t>Assigned 15 months to cellulose 1bx,3bx,6ad,6bd,7ac, and 3 months to cellulose 7bd with missing month value. This means each subplot is sampled in every time period.</a:t>
            </a:r>
          </a:p>
          <a:p>
            <a:endParaRPr lang="en-US" sz="1200" dirty="0" smtClean="0">
              <a:latin typeface="Courier" pitchFamily="49" charset="0"/>
            </a:endParaRPr>
          </a:p>
          <a:p>
            <a:r>
              <a:rPr lang="en-US" sz="1200" dirty="0" smtClean="0">
                <a:latin typeface="Courier" pitchFamily="49" charset="0"/>
              </a:rPr>
              <a:t>Changed all "dc" subplots to "</a:t>
            </a:r>
            <a:r>
              <a:rPr lang="en-US" sz="1200" dirty="0" err="1" smtClean="0">
                <a:latin typeface="Courier" pitchFamily="49" charset="0"/>
              </a:rPr>
              <a:t>bc</a:t>
            </a:r>
            <a:r>
              <a:rPr lang="en-US" sz="1200" dirty="0" smtClean="0">
                <a:latin typeface="Courier" pitchFamily="49" charset="0"/>
              </a:rPr>
              <a:t>", since those were missing from all plot 5.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91734" y="2489200"/>
            <a:ext cx="338702" cy="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20948" y="2861733"/>
            <a:ext cx="0" cy="4064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94"/>
          <a:stretch/>
        </p:blipFill>
        <p:spPr bwMode="auto">
          <a:xfrm>
            <a:off x="2821934" y="4834467"/>
            <a:ext cx="4998027" cy="1769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5320947" y="4428067"/>
            <a:ext cx="0" cy="4064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77431" y="6477294"/>
            <a:ext cx="338702" cy="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8958" y="4122129"/>
            <a:ext cx="13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2008-2010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75779" y="2907719"/>
            <a:ext cx="1223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82249" y="2562187"/>
            <a:ext cx="69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2012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83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94" b="8333"/>
          <a:stretch/>
        </p:blipFill>
        <p:spPr bwMode="auto">
          <a:xfrm>
            <a:off x="502968" y="225548"/>
            <a:ext cx="8138064" cy="640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8641032" y="6555556"/>
            <a:ext cx="338702" cy="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3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39" b="50000"/>
          <a:stretch/>
        </p:blipFill>
        <p:spPr bwMode="auto">
          <a:xfrm>
            <a:off x="635549" y="482599"/>
            <a:ext cx="7872903" cy="570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4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ellison\Dropbox\Aaron's Briefcase\manuscript - Simes dendro and land use\figures\Figure 7 - hardwood_counto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" t="26090" r="13560" b="29003"/>
          <a:stretch/>
        </p:blipFill>
        <p:spPr bwMode="auto">
          <a:xfrm>
            <a:off x="1719148" y="1374099"/>
            <a:ext cx="5705704" cy="41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89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ellison\Dropbox\Aaron's Briefcase\manuscript - Simes dendro and land use\figures\Figure 7 - hardwood_countor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" t="26090" r="13560" b="29003"/>
          <a:stretch/>
        </p:blipFill>
        <p:spPr bwMode="auto">
          <a:xfrm>
            <a:off x="440268" y="507206"/>
            <a:ext cx="40200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24"/>
          <a:stretch/>
        </p:blipFill>
        <p:spPr bwMode="auto">
          <a:xfrm>
            <a:off x="5359400" y="0"/>
            <a:ext cx="3683292" cy="6623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5575" y="4989130"/>
            <a:ext cx="5003798" cy="160043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ourier" pitchFamily="49" charset="0"/>
              </a:rPr>
              <a:t>This happens if you use a non-standard API. You are allowed to do that, but cannot expect that it is maintained.</a:t>
            </a:r>
          </a:p>
          <a:p>
            <a:endParaRPr lang="en-US" sz="1400" b="1" dirty="0" smtClean="0">
              <a:solidFill>
                <a:schemeClr val="bg1"/>
              </a:solidFill>
              <a:latin typeface="Courier" pitchFamily="49" charset="0"/>
            </a:endParaRPr>
          </a:p>
          <a:p>
            <a:r>
              <a:rPr lang="en-US" sz="1400" b="1" dirty="0" smtClean="0">
                <a:solidFill>
                  <a:schemeClr val="bg1"/>
                </a:solidFill>
                <a:latin typeface="Courier" pitchFamily="49" charset="0"/>
              </a:rPr>
              <a:t>The C code underlying base graphics has been migrated to the graphics package (and hence no longer uses .Internal() calls).</a:t>
            </a:r>
            <a:endParaRPr lang="en-US" sz="1400" b="1" dirty="0">
              <a:solidFill>
                <a:schemeClr val="bg1"/>
              </a:solidFill>
              <a:latin typeface="Courier" pitchFamily="49" charset="0"/>
            </a:endParaRPr>
          </a:p>
        </p:txBody>
      </p:sp>
      <p:sp>
        <p:nvSpPr>
          <p:cNvPr id="2" name="AutoShape 2" descr="data:image/jpeg;base64,/9j/4AAQSkZJRgABAQAAAQABAAD/2wCEAAkGBhQQEBUQERQSFRUVFRUWFhIWEhQVFxgXGhYXFRgXGBgdHygeGBskGhIWKzAjIygqLiwsGB8xNTAqOCYtLCkBCQoKDgwOGg8PGiokHiQ1KywvNDQ1LC8vMjU2KjM1NDUwMDIsLDQ1NDU0Mi8qNi0qKjU1KSosKTY1NC01LDU1L//AABEIAHoBnAMBIgACEQEDEQH/xAAcAAEAAgMBAQEAAAAAAAAAAAAABgcDBAUIAgH/xABLEAABAwIDBAUEDwUHBAMAAAABAAIDBBEFEiEGBzFREyJBYXEIgZGyFBcjMjVCUlNygpKhorHSMzR0wdEVFmJzs8LDJGPh8ENFtP/EABkBAQEAAwEAAAAAAAAAAAAAAAAEAQIDBf/EACsRAQACAQIEBAUFAAAAAAAAAAABAgMEERITITEFMlFhFCKBobEzkcHR8P/aAAwDAQACEQMRAD8AvFERAREQEREBERAREQEREBERAREQEREBERAREQEREBERAREQEREBERAREQEREBERAREQEREBERAREQEREBERAREQEREBERAREQEXC2pxWWBrRGLB1wZONjyA7Dbt8Vp7JY4XHoJCSTcscTcntLSfvHnUVtbjrn5M91caS84edHZKVXuNY5UNmkj6VwDXuADbN0vpqBfhZWEq72xgy1bj8prXfdl/2qfxSbRiiazMdVXhUVtlmtoieid4bUdJDG/5TGk+JAv962Vxdj581IwfJLm+hxI+4hdpehgvx4629YhBnpwZLV9JkREXVxEREBERAREQEREBERAREQEREBERAREQEREBERAREQEREBERAREQEREBERAREQEREBERAREQEXA2uxkwRBjCQ+TgRxDRxPj2efuXKwfbctsyoGYfOAa/WHb5vQVHfWYqZOXaVFdNe9OOEsrqJs0bo38CPQewjvBVdVdM+nlLDo5huCPSHBWRTVTJWh8bg5p7Qf8A3VcnajBunjzsHujBp/ib2t/p/wCVN4jpefTmU80feFeg1PJvwX7T9m1gWLCoiDvjDR47+fgf/eCju30HXifzDm+ggj1iuVg2KGnlDxq06Obzb/Udike2jRJStlbqA9pB7nAj+YU0aj4rSWifNXv/AGqrg+G1dZjyz/tmHYGe8crOTmu+0Lf7FK1BNhZ7VDm/KYfS0g/kSp2rvDr8Wnj23hF4lTh1E++0iIi9B54iIgIiICIiAiIgIiICIiAiIgIiICIiAiIgIiICIiAiIgIiICIiAiIgIiICIiAiIgIiICItHG68wQPkFrgWbfmTYfmsWmKxMyzEbzsz1dEyZuSRocOR/MHsPgofjGxTmXfAS9vyD74eB+N+fis1Lt04ftIwe9pI+43/ADXYpdrad/FxYeTxb7xcfeoMkafUx83f9pVUnNhnp2QOjr5ad92Ocxw0I/k5p/mpjg+2cctmzWjdz+IfP8Xz+lb+IYRBWNzdUnskYRf0jQjuKhmL7MS093Wzs+W0cPpDs/LvUPBqNH1pPFVXxYdT0t0s6O1eD9G/pmDqPOtuAcdfQf69y+sFjlqKaWmt1SLsedGhwcDlv466cNea/NjopJg+N5zQAWLHajMdQG8rcdO7mppHGGgNaAAOAAsAttPpIy3nPX5azvvH5+jbLq5x0jFPW0bbT+PqjGBbIvgmbK6RvVv1QCb3BHE258lKURethwUw14adnm58989uK/cREXZxEREBERAREQEREBERAREQEREBERAREQEREBERAREQEREBERAREQEREBERAREQEREBfMkga0uPAAk+A1X0tfEP2Mn0H+qUGjh21NPUPEcTyXEEgZHjQanUhbtfh7J2ZJASL30JGvm8VXGwf76z6D/VUm2t2glp5WMiIALMxBaD8YgfkVrfaI69m1YmZ6P2q2FadY5HDucA4ekW/muPVbJ1EfBoeObDf7jYr6j29nHFsR+q4f7lsx7wn/GhafB5H8iobYcNvZTF8se7glr4nfHjd9Zh/qujS7VVEfF+ccni/wB+h+9dM7eRvFpICRyu1w9BAWBlXQ1D2sEUrHOcAMoAFyQOAcRbXkuXItX9O/8ADpzInz1d44xDSQxulAiMozZWMcRmIBdwHeF0MOxFlRGJIjdpJF7EcDY6FRLeV72Dxk/Ji6mwX7k36UnrFepEbRshmd53SJERZYERVxvh28qcL9iexej92dKH52Zve9Ha2ot78oLHREQEREBERBjqKhsbS97mta0Eue4hrQBxJJ0AWOhxCOdnSQyRyMuRnje17bjiLtJC4m8b4Irf4ab1Co5uE+Bmf503rILGREQEREBERAREQEREBERARFAN920ElHhLjC4tdNIyHODYhrg5zrHsu2Mj6yCRVu3VBC8xy1lK14Ni0zsuDyIvofFdCqxqCKNsss0MbH2yvfIxjXXGYWLiAdNV5e3dbspMZ6ZzJmRNhyAlzXOJLsxAAFtLNOt+0Ky9/wBS9FhFHETcsmjZfhfLA9t/uQWzh+Kw1DS6CWKVoNi6ORsgBtexLSbGxC2lUfk3/B9R/E/8UatxARLogIiICIiAiIgIiICIiAtfEP2Mn0H+qVsLXxD9jJ9B/qlBW+wf76z6D/VU3xijpJH/APUOjDw0DWbIbakaZhzKhGwf76z6D/VW/trhE0tWXxxSPbkYMzWki+qTET3ZidnTk2fw88J2jwqGfzutaTZmj+LVtHjJEf6KL/3dqfmJvsFP7u1PzE32CteXX0bcdvV35Nl4fi1sHnLP5PWTCdng2ojcKimfleDlbJ1jbXQdvBRz+7tT8xN9grp7MYJOyrie+GRrQ43cWEAdVw1PnWvKqzzLOtvL97B4yfkxdTYL9yb9KT1iuXvL97B4yfkxdTYL9yb9KT1iurmw7xNt24TRmoLc73OEcUd7AvIJu49jQGknwA0uoPQ0O01bG2p9lU1KHgOZCWNBAOouBE8jQjRzieakW+XYyXEqBracZpYZOkay4GduUtc0X0zagi/K3ao1Q776iljbFX4bUtkY0Nc8BzA4gWzZXNFr+JCwO/sbWY7HWexsRjhlhylxq2lrbW0AbkADiT8UtB7b86535UuINqInVcsL4XTzmkawWcxmZlhJ1Bc5TH2u4Hz2fslvkocRmFO3pIZXaNZM1ozHk1zSRfuNiexRHyj/AP6//Mn/AOFBNdjMPxiOdzsTqKWWHoyGtiaA4SZmWJ9zbplD+3tGijNfi+P4hVzQ0cbKGGF5ZnlDCXdoOctfmJFj7mLAEanibZVeY1vspIah1LTxVFXI0kO6BgLbjQgG93W5gEd6CNYzW7R4RH7Lmmp6uFljI0Nacova5sxjwNeLSbcSrP2O2oZiVHHWRgtDwQ5hNyx7Tlc2/bYjQ9oIPaq42m3tunoqmE4ZXsEkErM74yGtzRubmdpwF7nwW1uMqjHgU0g1LJahwH0Y2O/MIPzazebWVFc7CsEja+VlxLUODXBpabOy5uq1rToXOvc6AcL6VfBtPQsNSZ4Kpres+FrWPNhqer0bHH6husvk40gNNVVJ1kfOGOcdTZrA/j3mUq4EEGxzF5KvZ2oqJoXQPfRyl0TjqOobHmARqAbHXVaW4T4GZ/nTespHvG+CK3+Gm9QqjMA25mZhEeEYc2R9XM+cvcwHMyMkmzP8ZaDr8Ud50Ce7WbxqurxFmFYI5udrj09SWNewW0cOsCAxt9XWuTYD/FONoMf/ALKw11TUPdO+JgBcQ1hlkJDWizRZoLiOA0HOyg3k8S0popGxNtVNf/1BOrnNN+jLeTLXFuYdzCz+UXIRhUYHbVxg+HRTH8wEFRT7Q4rjtSWMfPK43cIIiWRMbf5IIa0C4GZxvwuSUp9osVwOpDHvnicLOMExL4ntv8kktINiMzTfjYhWN5NUA6GsfpmL4W37bBryPvcU8pWBvQ0cmmYPmbftsWsJ+9oQfe8rGH4jglPi9HJNEY3WlYyVzbBx6N4dlIzZZGtsT2OvpdZPJ62sfOyopJ5HyPYWzML3ue7K6zHi5N7AtZ9sr73H4c2swKqpZfeSTzx+AdDFqO8F1/FVpu4xF+F45GyXq2ldSzC9h1ndGbnkHhp+qgnvlC7XSRSU9HBJJGQ100hY9zSbnJGCWkH4sht3hb2w2NuwnZ9+J1b5ZZJnZomSSPcT/wDHEwZibAkOcSPim/Yqu2nqHY1jrxEb9PUCGM8QI2kRtd4ZW5j51Y/lCRCDD6Glj0ia8gN7o4gxnoDiggENbjG0E7+jfNJl1LGydFBGCdBYkNHDTi427bL9ix/Ftn6lrJnSs4O6CV/SwyNv2WJb52kEL72C3kVuGU7oaSmila+QvdI6KZxzZWty3a4CwDRp3nmvjbrbSuxhsTaikazoi4tdHDMD1gAQcxOnVHoQegotpWV2DvrYSWiSmmcBfrMeGPDm3Ha1zSL9115jwfbSvima6GoqHSG7GNMkkly9pZowkgu62mh1srh3RMkbs9Wska5uV1VlDgQbGnYdAey5KrXctEHY5ShwBsZTrzEEhB8xAQftTsljnTxOkZXdLM4BkhleTm49Z4cej0BPWIsAeS6u9vC8Up2Rx1k009O0QjpSWiN0+R5NhxJAzDMRc2udSvSqqzyi/gqP+Lj/ANKdBTuw0GKubL/ZRqMt29L0T2t1sct7kdmZWjv7D/7Houlvn6WPPfjm9jvzX773WHyaf2Vb9OH1ZF0PKQ+D6f8AiR/pSIPnyb/g+o/if+KNbW+jedJhrWUlIQKiVud0hAPRx3LRlB0zOLXangAdNQRq+Tf8H1H8T/xRqud+0hONzA/FjhA8Oia783FBzaHA8YxCM1kba2doJ916RxJI45Luu+x+TfXRSfdfvdqaaqjpK2R8sEjxHmkJc+JxOUHMdS0G1weA1FrWN5bE07WYZRsbawpYOHfG0k+cknzrzJvTgEeNVgZoOmLtPlOa15/E4oO7vimqqLFpWsqKhscobNG0TyAAPuHAAGwAka/TlZXzs7tM2bCoq+R3V9jCWV3IsZeX0Oa70Kt/KHwPpKSlrgNY3dG821yyNzNJ7g5hH11D8P246PZeWiDvdDU9C0X1EMg6Zx8CWyN+ug4eG7x6pmJNrXzTFvsjpXxdK8syOfd7A0m1spIAtpovRm8XH/YuEVNSx2piyxuadc0lo2Oae4vB8y80z7GPbhEeKa2fUvit2ZA3qv8AtskHmCku1m3HsnZ2gpc15BI9kmvxadobHfxbNGfFpQb+4x9TWYnnlnqHxwRukc100jmlx9zYCCbH3xP1F6KVVeTxgPQ4c+qI61TKbH/tx3Y38ZlVqoCIiAiIgLXxD9jJ9B/qlbC+Jog5paeDgQfAiyCpNm8VbSztmcHOAa4Wba+ot2qX+2RD81N+D9Sz+15Tc5ftj9K/fa8pucv2x+lZGv7ZEPzU34P1J7ZEPzU34P1LY9rym5y/bH6U9rym5y/bH6UGv7ZEPzU34P1J7ZEPzU34P1LY9rym5y/bH6U9rym5y/bH6UEY2s2mZWCMMY9uQuvmy63twsTyUs2C/cm/Sk9YrF7XlNzl+2P0rt4VhbKaIRR5soJPWNzqblBydrdvaTCzEKp7mmZ2VoawusB757rfFFxe1zroDqt+j2mpZmdJFU072/KbMwjz66edZMawGCtiMNVEyVh1yuHA82ni094IKgdR5PuGOdmHslg+S2YEfiaT96wIjvPraeuxmgjw4skqGyN6WWKzhfpGOZdzdHFga8k9g8NOl5SELujoZbHIyWUOPIuEbmjziN3oVh7LbvaLDLupYQHkWMriXyEcg4+9Hc2wNl18YwaGshdT1MbZI3cWO+4gjUEcxqEHNmx+Kto5fYM8Ukj6eQxiORpcCWENJaDdpDnN42sVWvk94xSQ000Mj4o6kzEuD3NY50eRoaATbMAQ/QcL96nuyu7Giwyd1RStka9zDGQ6QvGUua4gA98Y7Vp7SbnMOrpXTvjfHI83e6F+TMe0lpBbc9pA17UDeftpS0+G1MZmidJLDJFHE17XPLntLL5QbhozXJOmnOwXG8n6MOwd7TqDUTAjuLIwV08K3IYZTh4EckjnsezPJJmc0OaWksAAaHWOjrXHYpLspsnBhkBp6YPDC9z+u7McxAB15dUIKj3ZY63Aa+qwmvd0TXSB0UztGXFwHE8A17MpBOgy2PdauN7eUVJCZ5aiEtAu1rJGPe/kGNBu4n0cyBqvvajYikxJobVwh5b72QEte3wcNbdxuO5RWh3BYZG8Pc2eQA3ySTdXz5Q0kedB0tpNoIa/Z+qqqckxyUs1rixBDSHNI5ggjlppdRzyfNnoWULq0NvNK97C86kMaRZreQJ1PM25BWRXYHFLSvoy0NhfGYsjLMAYRls22jdFh2Y2Yhw6nFNT5hGHOd1nZjdxudUFQ7d0Emz2Lx4vTNPseocRNGNBmdrJHyGYDO3k5p7AplvTwwYvghlpPdbdHUxBupeADmAHHNke/TjcW4qY7QbPw19O+lqG5o32uAbEEG4LT2EELBststFhsHsanMpjzFwbI/PlJ4hvIX1tzJPag847qd5YweSUSxukhmDcwYRna5mazm30IIcQRcdmuli3rbyxjEkQijdHDCHZQ8jO5z8t3OA0GjQALnt11sLv2j3O4dXSGV8To5HG7nwv6PMe0lti2/fa57V+7ObnsOoZBKyJ0kjTdr5n9JlPYQ2wbfkbXHYg+dzezb6HCo2StLZJXOmcwixbnsGgjsORjLjsJt2KpPKA2c9j4kKposyqZm7ukZZjx6OjPi4r0muFtdsXTYpE2Kqa4hj87S12VwNi068iDw7hyQUp5O+znTVsta4dWnZlYf8AuSXFx4MD/thWJvy2YfW4ZniaXSU7xLlAuSzKWvAHcHB31FKtlNkafDIDT0rXBheXnM7M4uIAuT4NHoXaQeZ9029huEtkpqiN74Hv6QOjsXsfYNOhIDmkNb2i1u26mOPeUfC3IKKnkf1gXmazBlvqGhrnHMR2nQcipdj+5nDax5ldC6J7jdzoX9GCeeXVl+8DVYcG3HYZTPDzE+YjUCaTO2/ewANd4EEIO3LjsddhElXEHhktLM4B7S1w9zeCCD3g6i4PEEheetyXw7S+E/8A+eVeoqqibJE6Fwsx7HMIGnVLS0gctCohs5ugoKCpZVwCYSR5suaUuHWY5huLa6OKCbKrPKL+Co/4uP8A0p1aa4m1uyEGKQCnqQ8sbIJBkflOYNc0a8rPKCsPJp/ZVv04fVkXX8omie/DI3tBIiqGueR2Ncx7AT3ZnNH1gpjsfsHTYU2RtKJAJS0uzvzatBAty98V3aqlZKx0cjWvY8FrmOAc1wOhBB0IQecd0u9aDCKeaCoimfnkEjXRZD8UNIIc5tvejhfiVt+ULs69lZHXtaeinjawu5SMvoeV2Zbc8ruSsWq3EYW9xcIpWX+KyZ+XzXvZTquw2KeJ0EzGyRuFnMeA4Ed4Pggo/Y7f9FS0EdNUQSvkhjEbHRlmV7WizM1zdhsADYO4X7bKvKGlmxzFve9epmL321EbC67j9FrfyA4lXnVbgMMe/M0VDB8hk3V/EHO+9S7ZjYukw1hbSQtZm98+5c930nm5I7uA5IMe3WAezcNqaUC5dEcg/wAbevH+JjV4/ghc97WNBLnENa0cSSbAekr2+oPSbm8Piq21jGSdI2XpmjpDkD82cdW3AHgO4IM2K7CtdgTsLYAS2mDWEdszAHh31pG3P0ivKUUJc4MaCXEgBvaSTYD0r2+oPDucw9lWK1rJOkE3TAdIcgfnzjq24B3Ygk2zWDijo4KVtvcomMJHaQOs7zuufOukiICIiAiIgIiIC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AAAQABAAD/2wCEAAkGBhQQEBUQERQSFRUVFRUWFhIWEhQVFxgXGhYXFRgXGBgdHygeGBskGhIWKzAjIygqLiwsGB8xNTAqOCYtLCkBCQoKDgwOGg8PGiokHiQ1KywvNDQ1LC8vMjU2KjM1NDUwMDIsLDQ1NDU0Mi8qNi0qKjU1KSosKTY1NC01LDU1L//AABEIAHoBnAMBIgACEQEDEQH/xAAcAAEAAgMBAQEAAAAAAAAAAAAABgcDBAUIAgH/xABLEAABAwIDBAUEDwUHBAMAAAABAAIDBBEFEiEGBzFREyJBYXEIgZGyFBcjMjVCUlNygpKhorHSMzR0wdEVFmJzs8LDJGPh8ENFtP/EABkBAQEAAwEAAAAAAAAAAAAAAAAEAQIDBf/EACsRAQACAQIEBAUFAAAAAAAAAAABAgMEERITITEFMlFhFCKBobEzkcHR8P/aAAwDAQACEQMRAD8AvFERAREQEREBERAREQEREBERAREQEREBERAREQEREBERAREQEREBERAREQEREBERAREQEREBERAREQEREBERAREQEREBERAREQEXC2pxWWBrRGLB1wZONjyA7Dbt8Vp7JY4XHoJCSTcscTcntLSfvHnUVtbjrn5M91caS84edHZKVXuNY5UNmkj6VwDXuADbN0vpqBfhZWEq72xgy1bj8prXfdl/2qfxSbRiiazMdVXhUVtlmtoieid4bUdJDG/5TGk+JAv962Vxdj581IwfJLm+hxI+4hdpehgvx4629YhBnpwZLV9JkREXVxEREBERAREQEREBERAREQEREBERAREQEREBERAREQEREBERAREQEREBERAREQEREBERAREQEXA2uxkwRBjCQ+TgRxDRxPj2efuXKwfbctsyoGYfOAa/WHb5vQVHfWYqZOXaVFdNe9OOEsrqJs0bo38CPQewjvBVdVdM+nlLDo5huCPSHBWRTVTJWh8bg5p7Qf8A3VcnajBunjzsHujBp/ib2t/p/wCVN4jpefTmU80feFeg1PJvwX7T9m1gWLCoiDvjDR47+fgf/eCju30HXifzDm+ggj1iuVg2KGnlDxq06Obzb/Udike2jRJStlbqA9pB7nAj+YU0aj4rSWifNXv/AGqrg+G1dZjyz/tmHYGe8crOTmu+0Lf7FK1BNhZ7VDm/KYfS0g/kSp2rvDr8Wnj23hF4lTh1E++0iIi9B54iIgIiICIiAiIgIiICIiAiIgIiICIiAiIgIiICIiAiIgIiICIiAiIgIiICIiAiIgIiICItHG68wQPkFrgWbfmTYfmsWmKxMyzEbzsz1dEyZuSRocOR/MHsPgofjGxTmXfAS9vyD74eB+N+fis1Lt04ftIwe9pI+43/ADXYpdrad/FxYeTxb7xcfeoMkafUx83f9pVUnNhnp2QOjr5ad92Ocxw0I/k5p/mpjg+2cctmzWjdz+IfP8Xz+lb+IYRBWNzdUnskYRf0jQjuKhmL7MS093Wzs+W0cPpDs/LvUPBqNH1pPFVXxYdT0t0s6O1eD9G/pmDqPOtuAcdfQf69y+sFjlqKaWmt1SLsedGhwcDlv466cNea/NjopJg+N5zQAWLHajMdQG8rcdO7mppHGGgNaAAOAAsAttPpIy3nPX5azvvH5+jbLq5x0jFPW0bbT+PqjGBbIvgmbK6RvVv1QCb3BHE258lKURethwUw14adnm58989uK/cREXZxEREBERAREQEREBERAREQEREBERAREQEREBERAREQEREBERAREQEREBERAREQEREBfMkga0uPAAk+A1X0tfEP2Mn0H+qUGjh21NPUPEcTyXEEgZHjQanUhbtfh7J2ZJASL30JGvm8VXGwf76z6D/VUm2t2glp5WMiIALMxBaD8YgfkVrfaI69m1YmZ6P2q2FadY5HDucA4ekW/muPVbJ1EfBoeObDf7jYr6j29nHFsR+q4f7lsx7wn/GhafB5H8iobYcNvZTF8se7glr4nfHjd9Zh/qujS7VVEfF+ccni/wB+h+9dM7eRvFpICRyu1w9BAWBlXQ1D2sEUrHOcAMoAFyQOAcRbXkuXItX9O/8ADpzInz1d44xDSQxulAiMozZWMcRmIBdwHeF0MOxFlRGJIjdpJF7EcDY6FRLeV72Dxk/Ji6mwX7k36UnrFepEbRshmd53SJERZYERVxvh28qcL9iexej92dKH52Zve9Ha2ot78oLHREQEREBERBjqKhsbS97mta0Eue4hrQBxJJ0AWOhxCOdnSQyRyMuRnje17bjiLtJC4m8b4Irf4ab1Co5uE+Bmf503rILGREQEREBERAREQEREBERARFAN920ElHhLjC4tdNIyHODYhrg5zrHsu2Mj6yCRVu3VBC8xy1lK14Ni0zsuDyIvofFdCqxqCKNsss0MbH2yvfIxjXXGYWLiAdNV5e3dbspMZ6ZzJmRNhyAlzXOJLsxAAFtLNOt+0Ky9/wBS9FhFHETcsmjZfhfLA9t/uQWzh+Kw1DS6CWKVoNi6ORsgBtexLSbGxC2lUfk3/B9R/E/8UatxARLogIiICIiAiIgIiICIiAtfEP2Mn0H+qVsLXxD9jJ9B/qlBW+wf76z6D/VU3xijpJH/APUOjDw0DWbIbakaZhzKhGwf76z6D/VW/trhE0tWXxxSPbkYMzWki+qTET3ZidnTk2fw88J2jwqGfzutaTZmj+LVtHjJEf6KL/3dqfmJvsFP7u1PzE32CteXX0bcdvV35Nl4fi1sHnLP5PWTCdng2ojcKimfleDlbJ1jbXQdvBRz+7tT8xN9grp7MYJOyrie+GRrQ43cWEAdVw1PnWvKqzzLOtvL97B4yfkxdTYL9yb9KT1iuXvL97B4yfkxdTYL9yb9KT1iurmw7xNt24TRmoLc73OEcUd7AvIJu49jQGknwA0uoPQ0O01bG2p9lU1KHgOZCWNBAOouBE8jQjRzieakW+XYyXEqBracZpYZOkay4GduUtc0X0zagi/K3ao1Q776iljbFX4bUtkY0Nc8BzA4gWzZXNFr+JCwO/sbWY7HWexsRjhlhylxq2lrbW0AbkADiT8UtB7b86535UuINqInVcsL4XTzmkawWcxmZlhJ1Bc5TH2u4Hz2fslvkocRmFO3pIZXaNZM1ozHk1zSRfuNiexRHyj/AP6//Mn/AOFBNdjMPxiOdzsTqKWWHoyGtiaA4SZmWJ9zbplD+3tGijNfi+P4hVzQ0cbKGGF5ZnlDCXdoOctfmJFj7mLAEanibZVeY1vspIah1LTxVFXI0kO6BgLbjQgG93W5gEd6CNYzW7R4RH7Lmmp6uFljI0Nacova5sxjwNeLSbcSrP2O2oZiVHHWRgtDwQ5hNyx7Tlc2/bYjQ9oIPaq42m3tunoqmE4ZXsEkErM74yGtzRubmdpwF7nwW1uMqjHgU0g1LJahwH0Y2O/MIPzazebWVFc7CsEja+VlxLUODXBpabOy5uq1rToXOvc6AcL6VfBtPQsNSZ4Kpres+FrWPNhqer0bHH6husvk40gNNVVJ1kfOGOcdTZrA/j3mUq4EEGxzF5KvZ2oqJoXQPfRyl0TjqOobHmARqAbHXVaW4T4GZ/nTespHvG+CK3+Gm9QqjMA25mZhEeEYc2R9XM+cvcwHMyMkmzP8ZaDr8Ud50Ce7WbxqurxFmFYI5udrj09SWNewW0cOsCAxt9XWuTYD/FONoMf/ALKw11TUPdO+JgBcQ1hlkJDWizRZoLiOA0HOyg3k8S0popGxNtVNf/1BOrnNN+jLeTLXFuYdzCz+UXIRhUYHbVxg+HRTH8wEFRT7Q4rjtSWMfPK43cIIiWRMbf5IIa0C4GZxvwuSUp9osVwOpDHvnicLOMExL4ntv8kktINiMzTfjYhWN5NUA6GsfpmL4W37bBryPvcU8pWBvQ0cmmYPmbftsWsJ+9oQfe8rGH4jglPi9HJNEY3WlYyVzbBx6N4dlIzZZGtsT2OvpdZPJ62sfOyopJ5HyPYWzML3ue7K6zHi5N7AtZ9sr73H4c2swKqpZfeSTzx+AdDFqO8F1/FVpu4xF+F45GyXq2ldSzC9h1ndGbnkHhp+qgnvlC7XSRSU9HBJJGQ100hY9zSbnJGCWkH4sht3hb2w2NuwnZ9+J1b5ZZJnZomSSPcT/wDHEwZibAkOcSPim/Yqu2nqHY1jrxEb9PUCGM8QI2kRtd4ZW5j51Y/lCRCDD6Glj0ia8gN7o4gxnoDiggENbjG0E7+jfNJl1LGydFBGCdBYkNHDTi427bL9ix/Ftn6lrJnSs4O6CV/SwyNv2WJb52kEL72C3kVuGU7oaSmila+QvdI6KZxzZWty3a4CwDRp3nmvjbrbSuxhsTaikazoi4tdHDMD1gAQcxOnVHoQegotpWV2DvrYSWiSmmcBfrMeGPDm3Ha1zSL9115jwfbSvima6GoqHSG7GNMkkly9pZowkgu62mh1srh3RMkbs9Wska5uV1VlDgQbGnYdAey5KrXctEHY5ShwBsZTrzEEhB8xAQftTsljnTxOkZXdLM4BkhleTm49Z4cej0BPWIsAeS6u9vC8Up2Rx1k009O0QjpSWiN0+R5NhxJAzDMRc2udSvSqqzyi/gqP+Lj/ANKdBTuw0GKubL/ZRqMt29L0T2t1sct7kdmZWjv7D/7Houlvn6WPPfjm9jvzX773WHyaf2Vb9OH1ZF0PKQ+D6f8AiR/pSIPnyb/g+o/if+KNbW+jedJhrWUlIQKiVud0hAPRx3LRlB0zOLXangAdNQRq+Tf8H1H8T/xRqud+0hONzA/FjhA8Oia783FBzaHA8YxCM1kba2doJ916RxJI45Luu+x+TfXRSfdfvdqaaqjpK2R8sEjxHmkJc+JxOUHMdS0G1weA1FrWN5bE07WYZRsbawpYOHfG0k+cknzrzJvTgEeNVgZoOmLtPlOa15/E4oO7vimqqLFpWsqKhscobNG0TyAAPuHAAGwAka/TlZXzs7tM2bCoq+R3V9jCWV3IsZeX0Oa70Kt/KHwPpKSlrgNY3dG821yyNzNJ7g5hH11D8P246PZeWiDvdDU9C0X1EMg6Zx8CWyN+ug4eG7x6pmJNrXzTFvsjpXxdK8syOfd7A0m1spIAtpovRm8XH/YuEVNSx2piyxuadc0lo2Oae4vB8y80z7GPbhEeKa2fUvit2ZA3qv8AtskHmCku1m3HsnZ2gpc15BI9kmvxadobHfxbNGfFpQb+4x9TWYnnlnqHxwRukc100jmlx9zYCCbH3xP1F6KVVeTxgPQ4c+qI61TKbH/tx3Y38ZlVqoCIiAiIgLXxD9jJ9B/qlbC+Jog5paeDgQfAiyCpNm8VbSztmcHOAa4Wba+ot2qX+2RD81N+D9Sz+15Tc5ftj9K/fa8pucv2x+lZGv7ZEPzU34P1J7ZEPzU34P1LY9rym5y/bH6U9rym5y/bH6UGv7ZEPzU34P1J7ZEPzU34P1LY9rym5y/bH6U9rym5y/bH6UEY2s2mZWCMMY9uQuvmy63twsTyUs2C/cm/Sk9YrF7XlNzl+2P0rt4VhbKaIRR5soJPWNzqblBydrdvaTCzEKp7mmZ2VoawusB757rfFFxe1zroDqt+j2mpZmdJFU072/KbMwjz66edZMawGCtiMNVEyVh1yuHA82ni094IKgdR5PuGOdmHslg+S2YEfiaT96wIjvPraeuxmgjw4skqGyN6WWKzhfpGOZdzdHFga8k9g8NOl5SELujoZbHIyWUOPIuEbmjziN3oVh7LbvaLDLupYQHkWMriXyEcg4+9Hc2wNl18YwaGshdT1MbZI3cWO+4gjUEcxqEHNmx+Kto5fYM8Ukj6eQxiORpcCWENJaDdpDnN42sVWvk94xSQ000Mj4o6kzEuD3NY50eRoaATbMAQ/QcL96nuyu7Giwyd1RStka9zDGQ6QvGUua4gA98Y7Vp7SbnMOrpXTvjfHI83e6F+TMe0lpBbc9pA17UDeftpS0+G1MZmidJLDJFHE17XPLntLL5QbhozXJOmnOwXG8n6MOwd7TqDUTAjuLIwV08K3IYZTh4EckjnsezPJJmc0OaWksAAaHWOjrXHYpLspsnBhkBp6YPDC9z+u7McxAB15dUIKj3ZY63Aa+qwmvd0TXSB0UztGXFwHE8A17MpBOgy2PdauN7eUVJCZ5aiEtAu1rJGPe/kGNBu4n0cyBqvvajYikxJobVwh5b72QEte3wcNbdxuO5RWh3BYZG8Pc2eQA3ySTdXz5Q0kedB0tpNoIa/Z+qqqckxyUs1rixBDSHNI5ggjlppdRzyfNnoWULq0NvNK97C86kMaRZreQJ1PM25BWRXYHFLSvoy0NhfGYsjLMAYRls22jdFh2Y2Yhw6nFNT5hGHOd1nZjdxudUFQ7d0Emz2Lx4vTNPseocRNGNBmdrJHyGYDO3k5p7AplvTwwYvghlpPdbdHUxBupeADmAHHNke/TjcW4qY7QbPw19O+lqG5o32uAbEEG4LT2EELBststFhsHsanMpjzFwbI/PlJ4hvIX1tzJPag847qd5YweSUSxukhmDcwYRna5mazm30IIcQRcdmuli3rbyxjEkQijdHDCHZQ8jO5z8t3OA0GjQALnt11sLv2j3O4dXSGV8To5HG7nwv6PMe0lti2/fa57V+7ObnsOoZBKyJ0kjTdr5n9JlPYQ2wbfkbXHYg+dzezb6HCo2StLZJXOmcwixbnsGgjsORjLjsJt2KpPKA2c9j4kKposyqZm7ukZZjx6OjPi4r0muFtdsXTYpE2Kqa4hj87S12VwNi068iDw7hyQUp5O+znTVsta4dWnZlYf8AuSXFx4MD/thWJvy2YfW4ZniaXSU7xLlAuSzKWvAHcHB31FKtlNkafDIDT0rXBheXnM7M4uIAuT4NHoXaQeZ9029huEtkpqiN74Hv6QOjsXsfYNOhIDmkNb2i1u26mOPeUfC3IKKnkf1gXmazBlvqGhrnHMR2nQcipdj+5nDax5ldC6J7jdzoX9GCeeXVl+8DVYcG3HYZTPDzE+YjUCaTO2/ewANd4EEIO3LjsddhElXEHhktLM4B7S1w9zeCCD3g6i4PEEheetyXw7S+E/8A+eVeoqqibJE6Fwsx7HMIGnVLS0gctCohs5ugoKCpZVwCYSR5suaUuHWY5huLa6OKCbKrPKL+Co/4uP8A0p1aa4m1uyEGKQCnqQ8sbIJBkflOYNc0a8rPKCsPJp/ZVv04fVkXX8omie/DI3tBIiqGueR2Ncx7AT3ZnNH1gpjsfsHTYU2RtKJAJS0uzvzatBAty98V3aqlZKx0cjWvY8FrmOAc1wOhBB0IQecd0u9aDCKeaCoimfnkEjXRZD8UNIIc5tvejhfiVt+ULs69lZHXtaeinjawu5SMvoeV2Zbc8ruSsWq3EYW9xcIpWX+KyZ+XzXvZTquw2KeJ0EzGyRuFnMeA4Ed4Pggo/Y7f9FS0EdNUQSvkhjEbHRlmV7WizM1zdhsADYO4X7bKvKGlmxzFve9epmL321EbC67j9FrfyA4lXnVbgMMe/M0VDB8hk3V/EHO+9S7ZjYukw1hbSQtZm98+5c930nm5I7uA5IMe3WAezcNqaUC5dEcg/wAbevH+JjV4/ghc97WNBLnENa0cSSbAekr2+oPSbm8Piq21jGSdI2XpmjpDkD82cdW3AHgO4IM2K7CtdgTsLYAS2mDWEdszAHh31pG3P0ivKUUJc4MaCXEgBvaSTYD0r2+oPDucw9lWK1rJOkE3TAdIcgfnzjq24B3Ygk2zWDijo4KVtvcomMJHaQOs7zuufOukiICIiAiIgIiIC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hQQEBUQERQSFRUVFRUWFhIWEhQVFxgXGhYXFRgXGBgdHygeGBskGhIWKzAjIygqLiwsGB8xNTAqOCYtLCkBCQoKDgwOGg8PGiokHiQ1KywvNDQ1LC8vMjU2KjM1NDUwMDIsLDQ1NDU0Mi8qNi0qKjU1KSosKTY1NC01LDU1L//AABEIAHoBnAMBIgACEQEDEQH/xAAcAAEAAgMBAQEAAAAAAAAAAAAABgcDBAUIAgH/xABLEAABAwIDBAUEDwUHBAMAAAABAAIDBBEFEiEGBzFREyJBYXEIgZGyFBcjMjVCUlNygpKhorHSMzR0wdEVFmJzs8LDJGPh8ENFtP/EABkBAQEAAwEAAAAAAAAAAAAAAAAEAQIDBf/EACsRAQACAQIEBAUFAAAAAAAAAAABAgMEERITITEFMlFhFCKBobEzkcHR8P/aAAwDAQACEQMRAD8AvFERAREQEREBERAREQEREBERAREQEREBERAREQEREBERAREQEREBERAREQEREBERAREQEREBERAREQEREBERAREQEREBERAREQEXC2pxWWBrRGLB1wZONjyA7Dbt8Vp7JY4XHoJCSTcscTcntLSfvHnUVtbjrn5M91caS84edHZKVXuNY5UNmkj6VwDXuADbN0vpqBfhZWEq72xgy1bj8prXfdl/2qfxSbRiiazMdVXhUVtlmtoieid4bUdJDG/5TGk+JAv962Vxdj581IwfJLm+hxI+4hdpehgvx4629YhBnpwZLV9JkREXVxEREBERAREQEREBERAREQEREBERAREQEREBERAREQEREBERAREQEREBERAREQEREBERAREQEXA2uxkwRBjCQ+TgRxDRxPj2efuXKwfbctsyoGYfOAa/WHb5vQVHfWYqZOXaVFdNe9OOEsrqJs0bo38CPQewjvBVdVdM+nlLDo5huCPSHBWRTVTJWh8bg5p7Qf8A3VcnajBunjzsHujBp/ib2t/p/wCVN4jpefTmU80feFeg1PJvwX7T9m1gWLCoiDvjDR47+fgf/eCju30HXifzDm+ggj1iuVg2KGnlDxq06Obzb/Udike2jRJStlbqA9pB7nAj+YU0aj4rSWifNXv/AGqrg+G1dZjyz/tmHYGe8crOTmu+0Lf7FK1BNhZ7VDm/KYfS0g/kSp2rvDr8Wnj23hF4lTh1E++0iIi9B54iIgIiICIiAiIgIiICIiAiIgIiICIiAiIgIiICIiAiIgIiICIiAiIgIiICIiAiIgIiICItHG68wQPkFrgWbfmTYfmsWmKxMyzEbzsz1dEyZuSRocOR/MHsPgofjGxTmXfAS9vyD74eB+N+fis1Lt04ftIwe9pI+43/ADXYpdrad/FxYeTxb7xcfeoMkafUx83f9pVUnNhnp2QOjr5ad92Ocxw0I/k5p/mpjg+2cctmzWjdz+IfP8Xz+lb+IYRBWNzdUnskYRf0jQjuKhmL7MS093Wzs+W0cPpDs/LvUPBqNH1pPFVXxYdT0t0s6O1eD9G/pmDqPOtuAcdfQf69y+sFjlqKaWmt1SLsedGhwcDlv466cNea/NjopJg+N5zQAWLHajMdQG8rcdO7mppHGGgNaAAOAAsAttPpIy3nPX5azvvH5+jbLq5x0jFPW0bbT+PqjGBbIvgmbK6RvVv1QCb3BHE258lKURethwUw14adnm58989uK/cREXZxEREBERAREQEREBERAREQEREBERAREQEREBERAREQEREBERAREQEREBERAREQEREBfMkga0uPAAk+A1X0tfEP2Mn0H+qUGjh21NPUPEcTyXEEgZHjQanUhbtfh7J2ZJASL30JGvm8VXGwf76z6D/VUm2t2glp5WMiIALMxBaD8YgfkVrfaI69m1YmZ6P2q2FadY5HDucA4ekW/muPVbJ1EfBoeObDf7jYr6j29nHFsR+q4f7lsx7wn/GhafB5H8iobYcNvZTF8se7glr4nfHjd9Zh/qujS7VVEfF+ccni/wB+h+9dM7eRvFpICRyu1w9BAWBlXQ1D2sEUrHOcAMoAFyQOAcRbXkuXItX9O/8ADpzInz1d44xDSQxulAiMozZWMcRmIBdwHeF0MOxFlRGJIjdpJF7EcDY6FRLeV72Dxk/Ji6mwX7k36UnrFepEbRshmd53SJERZYERVxvh28qcL9iexej92dKH52Zve9Ha2ot78oLHREQEREBERBjqKhsbS97mta0Eue4hrQBxJJ0AWOhxCOdnSQyRyMuRnje17bjiLtJC4m8b4Irf4ab1Co5uE+Bmf503rILGREQEREBERAREQEREBERARFAN920ElHhLjC4tdNIyHODYhrg5zrHsu2Mj6yCRVu3VBC8xy1lK14Ni0zsuDyIvofFdCqxqCKNsss0MbH2yvfIxjXXGYWLiAdNV5e3dbspMZ6ZzJmRNhyAlzXOJLsxAAFtLNOt+0Ky9/wBS9FhFHETcsmjZfhfLA9t/uQWzh+Kw1DS6CWKVoNi6ORsgBtexLSbGxC2lUfk3/B9R/E/8UatxARLogIiICIiAiIgIiICIiAtfEP2Mn0H+qVsLXxD9jJ9B/qlBW+wf76z6D/VU3xijpJH/APUOjDw0DWbIbakaZhzKhGwf76z6D/VW/trhE0tWXxxSPbkYMzWki+qTET3ZidnTk2fw88J2jwqGfzutaTZmj+LVtHjJEf6KL/3dqfmJvsFP7u1PzE32CteXX0bcdvV35Nl4fi1sHnLP5PWTCdng2ojcKimfleDlbJ1jbXQdvBRz+7tT8xN9grp7MYJOyrie+GRrQ43cWEAdVw1PnWvKqzzLOtvL97B4yfkxdTYL9yb9KT1iuXvL97B4yfkxdTYL9yb9KT1iurmw7xNt24TRmoLc73OEcUd7AvIJu49jQGknwA0uoPQ0O01bG2p9lU1KHgOZCWNBAOouBE8jQjRzieakW+XYyXEqBracZpYZOkay4GduUtc0X0zagi/K3ao1Q776iljbFX4bUtkY0Nc8BzA4gWzZXNFr+JCwO/sbWY7HWexsRjhlhylxq2lrbW0AbkADiT8UtB7b86535UuINqInVcsL4XTzmkawWcxmZlhJ1Bc5TH2u4Hz2fslvkocRmFO3pIZXaNZM1ozHk1zSRfuNiexRHyj/AP6//Mn/AOFBNdjMPxiOdzsTqKWWHoyGtiaA4SZmWJ9zbplD+3tGijNfi+P4hVzQ0cbKGGF5ZnlDCXdoOctfmJFj7mLAEanibZVeY1vspIah1LTxVFXI0kO6BgLbjQgG93W5gEd6CNYzW7R4RH7Lmmp6uFljI0Nacova5sxjwNeLSbcSrP2O2oZiVHHWRgtDwQ5hNyx7Tlc2/bYjQ9oIPaq42m3tunoqmE4ZXsEkErM74yGtzRubmdpwF7nwW1uMqjHgU0g1LJahwH0Y2O/MIPzazebWVFc7CsEja+VlxLUODXBpabOy5uq1rToXOvc6AcL6VfBtPQsNSZ4Kpres+FrWPNhqer0bHH6husvk40gNNVVJ1kfOGOcdTZrA/j3mUq4EEGxzF5KvZ2oqJoXQPfRyl0TjqOobHmARqAbHXVaW4T4GZ/nTespHvG+CK3+Gm9QqjMA25mZhEeEYc2R9XM+cvcwHMyMkmzP8ZaDr8Ud50Ce7WbxqurxFmFYI5udrj09SWNewW0cOsCAxt9XWuTYD/FONoMf/ALKw11TUPdO+JgBcQ1hlkJDWizRZoLiOA0HOyg3k8S0popGxNtVNf/1BOrnNN+jLeTLXFuYdzCz+UXIRhUYHbVxg+HRTH8wEFRT7Q4rjtSWMfPK43cIIiWRMbf5IIa0C4GZxvwuSUp9osVwOpDHvnicLOMExL4ntv8kktINiMzTfjYhWN5NUA6GsfpmL4W37bBryPvcU8pWBvQ0cmmYPmbftsWsJ+9oQfe8rGH4jglPi9HJNEY3WlYyVzbBx6N4dlIzZZGtsT2OvpdZPJ62sfOyopJ5HyPYWzML3ue7K6zHi5N7AtZ9sr73H4c2swKqpZfeSTzx+AdDFqO8F1/FVpu4xF+F45GyXq2ldSzC9h1ndGbnkHhp+qgnvlC7XSRSU9HBJJGQ100hY9zSbnJGCWkH4sht3hb2w2NuwnZ9+J1b5ZZJnZomSSPcT/wDHEwZibAkOcSPim/Yqu2nqHY1jrxEb9PUCGM8QI2kRtd4ZW5j51Y/lCRCDD6Glj0ia8gN7o4gxnoDiggENbjG0E7+jfNJl1LGydFBGCdBYkNHDTi427bL9ix/Ftn6lrJnSs4O6CV/SwyNv2WJb52kEL72C3kVuGU7oaSmila+QvdI6KZxzZWty3a4CwDRp3nmvjbrbSuxhsTaikazoi4tdHDMD1gAQcxOnVHoQegotpWV2DvrYSWiSmmcBfrMeGPDm3Ha1zSL9115jwfbSvima6GoqHSG7GNMkkly9pZowkgu62mh1srh3RMkbs9Wska5uV1VlDgQbGnYdAey5KrXctEHY5ShwBsZTrzEEhB8xAQftTsljnTxOkZXdLM4BkhleTm49Z4cej0BPWIsAeS6u9vC8Up2Rx1k009O0QjpSWiN0+R5NhxJAzDMRc2udSvSqqzyi/gqP+Lj/ANKdBTuw0GKubL/ZRqMt29L0T2t1sct7kdmZWjv7D/7Houlvn6WPPfjm9jvzX773WHyaf2Vb9OH1ZF0PKQ+D6f8AiR/pSIPnyb/g+o/if+KNbW+jedJhrWUlIQKiVud0hAPRx3LRlB0zOLXangAdNQRq+Tf8H1H8T/xRqud+0hONzA/FjhA8Oia783FBzaHA8YxCM1kba2doJ916RxJI45Luu+x+TfXRSfdfvdqaaqjpK2R8sEjxHmkJc+JxOUHMdS0G1weA1FrWN5bE07WYZRsbawpYOHfG0k+cknzrzJvTgEeNVgZoOmLtPlOa15/E4oO7vimqqLFpWsqKhscobNG0TyAAPuHAAGwAka/TlZXzs7tM2bCoq+R3V9jCWV3IsZeX0Oa70Kt/KHwPpKSlrgNY3dG821yyNzNJ7g5hH11D8P246PZeWiDvdDU9C0X1EMg6Zx8CWyN+ug4eG7x6pmJNrXzTFvsjpXxdK8syOfd7A0m1spIAtpovRm8XH/YuEVNSx2piyxuadc0lo2Oae4vB8y80z7GPbhEeKa2fUvit2ZA3qv8AtskHmCku1m3HsnZ2gpc15BI9kmvxadobHfxbNGfFpQb+4x9TWYnnlnqHxwRukc100jmlx9zYCCbH3xP1F6KVVeTxgPQ4c+qI61TKbH/tx3Y38ZlVqoCIiAiIgLXxD9jJ9B/qlbC+Jog5paeDgQfAiyCpNm8VbSztmcHOAa4Wba+ot2qX+2RD81N+D9Sz+15Tc5ftj9K/fa8pucv2x+lZGv7ZEPzU34P1J7ZEPzU34P1LY9rym5y/bH6U9rym5y/bH6UGv7ZEPzU34P1J7ZEPzU34P1LY9rym5y/bH6U9rym5y/bH6UEY2s2mZWCMMY9uQuvmy63twsTyUs2C/cm/Sk9YrF7XlNzl+2P0rt4VhbKaIRR5soJPWNzqblBydrdvaTCzEKp7mmZ2VoawusB757rfFFxe1zroDqt+j2mpZmdJFU072/KbMwjz66edZMawGCtiMNVEyVh1yuHA82ni094IKgdR5PuGOdmHslg+S2YEfiaT96wIjvPraeuxmgjw4skqGyN6WWKzhfpGOZdzdHFga8k9g8NOl5SELujoZbHIyWUOPIuEbmjziN3oVh7LbvaLDLupYQHkWMriXyEcg4+9Hc2wNl18YwaGshdT1MbZI3cWO+4gjUEcxqEHNmx+Kto5fYM8Ukj6eQxiORpcCWENJaDdpDnN42sVWvk94xSQ000Mj4o6kzEuD3NY50eRoaATbMAQ/QcL96nuyu7Giwyd1RStka9zDGQ6QvGUua4gA98Y7Vp7SbnMOrpXTvjfHI83e6F+TMe0lpBbc9pA17UDeftpS0+G1MZmidJLDJFHE17XPLntLL5QbhozXJOmnOwXG8n6MOwd7TqDUTAjuLIwV08K3IYZTh4EckjnsezPJJmc0OaWksAAaHWOjrXHYpLspsnBhkBp6YPDC9z+u7McxAB15dUIKj3ZY63Aa+qwmvd0TXSB0UztGXFwHE8A17MpBOgy2PdauN7eUVJCZ5aiEtAu1rJGPe/kGNBu4n0cyBqvvajYikxJobVwh5b72QEte3wcNbdxuO5RWh3BYZG8Pc2eQA3ySTdXz5Q0kedB0tpNoIa/Z+qqqckxyUs1rixBDSHNI5ggjlppdRzyfNnoWULq0NvNK97C86kMaRZreQJ1PM25BWRXYHFLSvoy0NhfGYsjLMAYRls22jdFh2Y2Yhw6nFNT5hGHOd1nZjdxudUFQ7d0Emz2Lx4vTNPseocRNGNBmdrJHyGYDO3k5p7AplvTwwYvghlpPdbdHUxBupeADmAHHNke/TjcW4qY7QbPw19O+lqG5o32uAbEEG4LT2EELBststFhsHsanMpjzFwbI/PlJ4hvIX1tzJPag847qd5YweSUSxukhmDcwYRna5mazm30IIcQRcdmuli3rbyxjEkQijdHDCHZQ8jO5z8t3OA0GjQALnt11sLv2j3O4dXSGV8To5HG7nwv6PMe0lti2/fa57V+7ObnsOoZBKyJ0kjTdr5n9JlPYQ2wbfkbXHYg+dzezb6HCo2StLZJXOmcwixbnsGgjsORjLjsJt2KpPKA2c9j4kKposyqZm7ukZZjx6OjPi4r0muFtdsXTYpE2Kqa4hj87S12VwNi068iDw7hyQUp5O+znTVsta4dWnZlYf8AuSXFx4MD/thWJvy2YfW4ZniaXSU7xLlAuSzKWvAHcHB31FKtlNkafDIDT0rXBheXnM7M4uIAuT4NHoXaQeZ9029huEtkpqiN74Hv6QOjsXsfYNOhIDmkNb2i1u26mOPeUfC3IKKnkf1gXmazBlvqGhrnHMR2nQcipdj+5nDax5ldC6J7jdzoX9GCeeXVl+8DVYcG3HYZTPDzE+YjUCaTO2/ewANd4EEIO3LjsddhElXEHhktLM4B7S1w9zeCCD3g6i4PEEheetyXw7S+E/8A+eVeoqqibJE6Fwsx7HMIGnVLS0gctCohs5ugoKCpZVwCYSR5suaUuHWY5huLa6OKCbKrPKL+Co/4uP8A0p1aa4m1uyEGKQCnqQ8sbIJBkflOYNc0a8rPKCsPJp/ZVv04fVkXX8omie/DI3tBIiqGueR2Ncx7AT3ZnNH1gpjsfsHTYU2RtKJAJS0uzvzatBAty98V3aqlZKx0cjWvY8FrmOAc1wOhBB0IQecd0u9aDCKeaCoimfnkEjXRZD8UNIIc5tvejhfiVt+ULs69lZHXtaeinjawu5SMvoeV2Zbc8ruSsWq3EYW9xcIpWX+KyZ+XzXvZTquw2KeJ0EzGyRuFnMeA4Ed4Pggo/Y7f9FS0EdNUQSvkhjEbHRlmV7WizM1zdhsADYO4X7bKvKGlmxzFve9epmL321EbC67j9FrfyA4lXnVbgMMe/M0VDB8hk3V/EHO+9S7ZjYukw1hbSQtZm98+5c930nm5I7uA5IMe3WAezcNqaUC5dEcg/wAbevH+JjV4/ghc97WNBLnENa0cSSbAekr2+oPSbm8Piq21jGSdI2XpmjpDkD82cdW3AHgO4IM2K7CtdgTsLYAS2mDWEdszAHh31pG3P0ivKUUJc4MaCXEgBvaSTYD0r2+oPDucw9lWK1rJOkE3TAdIcgfnzjq24B3Ygk2zWDijo4KVtvcomMJHaQOs7zuufOukiICIiAiIgIiICIiAiIgIiICIiAiIgIiICIiAiIgIiICIiAiIgIiICIiAiIgIiICIiAiIgIiICIiAiIgIiICIiAiIgIiICIiD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486430"/>
            <a:ext cx="1583264" cy="46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721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press.princeton.edu/images/k598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91" y="1082578"/>
            <a:ext cx="1571450" cy="241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press.princeton.edu/images/k71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813" y="1072168"/>
            <a:ext cx="1568579" cy="242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ellison\Desktop\Pages from Changes to the Land - final repor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488" y="4328823"/>
            <a:ext cx="2856904" cy="214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aellison\Desktop\Pages from Wildlands and Woodlands New Engla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91" y="4263752"/>
            <a:ext cx="2943665" cy="22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48932" y="1545008"/>
            <a:ext cx="3827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Reproducible</a:t>
            </a:r>
          </a:p>
          <a:p>
            <a:pPr algn="ctr"/>
            <a:r>
              <a:rPr lang="en-US" sz="2400" b="1" dirty="0" smtClean="0"/>
              <a:t>Traceable</a:t>
            </a:r>
          </a:p>
          <a:p>
            <a:pPr algn="ctr"/>
            <a:r>
              <a:rPr lang="en-US" sz="2400" b="1" dirty="0" smtClean="0"/>
              <a:t>Usable</a:t>
            </a:r>
          </a:p>
          <a:p>
            <a:pPr algn="ctr"/>
            <a:r>
              <a:rPr lang="en-US" sz="2400" b="1" dirty="0" smtClean="0"/>
              <a:t>Comparable</a:t>
            </a:r>
          </a:p>
        </p:txBody>
      </p:sp>
    </p:spTree>
    <p:extLst>
      <p:ext uri="{BB962C8B-B14F-4D97-AF65-F5344CB8AC3E}">
        <p14:creationId xmlns:p14="http://schemas.microsoft.com/office/powerpoint/2010/main" val="342570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newsdesk.si.edu/sites/default/files/imagecache/photo_pagewidth/photos/nmah_jeffer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643" y="0"/>
            <a:ext cx="9555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57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ress.princeton.edu/images/k598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9" y="450982"/>
            <a:ext cx="3874558" cy="595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ress.princeton.edu/images/k71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63" y="438150"/>
            <a:ext cx="3867479" cy="5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3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omas Jefferson's Writing Des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3"/>
          <a:stretch/>
        </p:blipFill>
        <p:spPr bwMode="auto">
          <a:xfrm>
            <a:off x="1466988" y="408618"/>
            <a:ext cx="6210025" cy="30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dave-beach.tripod.com/29f900f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99" y="4045522"/>
            <a:ext cx="3810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7108302" y="2932234"/>
            <a:ext cx="933628" cy="21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Lon </a:t>
            </a:r>
            <a:r>
              <a:rPr lang="en-US" sz="800" dirty="0" err="1" smtClean="0">
                <a:solidFill>
                  <a:schemeClr val="bg1">
                    <a:lumMod val="65000"/>
                  </a:schemeClr>
                </a:solidFill>
              </a:rPr>
              <a:t>Schleining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2" descr="http://newsdesk.si.edu/sites/default/files/imagecache/photo_pagewidth/photos/nmah_jeffer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21" y="4045522"/>
            <a:ext cx="359650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0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andal-woodsblog.com/wp-content/uploads/2011/05/hand-planes-lie-nielsen-st-lou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75" y="-30957"/>
            <a:ext cx="9226550" cy="691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3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ellison\Desktop\Pages from Changes to the Land - final re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26" y="1"/>
            <a:ext cx="5017273" cy="37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7" descr="C:\Users\aellison\Desktop\Pages from Wildlands and Woodlands New Eng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15371"/>
            <a:ext cx="5088835" cy="38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llison\Dropbox\BigDataBook\BigDataLaTeX\tex\latex\misc\Figures - Chapter 1\Figure_1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7018"/>
            <a:ext cx="9144000" cy="308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4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llison\Dropbox\BigDataBook\BigDataLaTeX\tex\latex\misc\Figures - Chapter 1\Figure_1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7018"/>
            <a:ext cx="9144000" cy="308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39885" y="1517715"/>
            <a:ext cx="7004115" cy="2488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4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ellison\Dropbox\BigDataBook\BigDataLaTeX\tex\latex\misc\Figures - Chapter 1\Figure_1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7018"/>
            <a:ext cx="9144000" cy="308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39885" y="1517715"/>
            <a:ext cx="7004115" cy="2488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4491" y="1517715"/>
            <a:ext cx="1442317" cy="248867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3.gstatic.com/images?q=tbn:ANd9GcRS23LVDvIo6EgLfaSeTLzYyqDWRzjCt5ggcxgm14sUvzTirT0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780" y="296364"/>
            <a:ext cx="3610465" cy="273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smiami.com/v/vspfiles/assets/images/pdf-whats-new-spotfi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5" y="297685"/>
            <a:ext cx="3153234" cy="273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91XFwgfhbfL._SL15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81" y="3862935"/>
            <a:ext cx="1760037" cy="248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>
            <a:stCxn id="1028" idx="2"/>
          </p:cNvCxnSpPr>
          <p:nvPr/>
        </p:nvCxnSpPr>
        <p:spPr>
          <a:xfrm rot="16200000" flipH="1">
            <a:off x="4301797" y="493367"/>
            <a:ext cx="443799" cy="5526448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286921" y="3036013"/>
            <a:ext cx="0" cy="442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72000" y="3478491"/>
            <a:ext cx="0" cy="292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573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fnewsads.thomasnet.com/images/large/027/274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2738"/>
            <a:ext cx="5181839" cy="351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hQSEBQUEBQVFRUUFBQVFRcUFBUUGBUVFBYVFBUUFBQYHCYeGBkkGRQUHy8gJCcpLCwsFR8xNTAqNSYtLCkBCQoKDgwOGg8PGiwkHyQsLCwxLSkqLCosKikqLCwsKiwqLCwsLDAsLCwsKSwsLCwsLCwsLCksLCwsKSwsLCwpLP/AABEIAIoBbQMBIgACEQEDEQH/xAAcAAABBQEBAQAAAAAAAAAAAAADAgQFBgcBAAj/xABOEAACAQMCBAMFBAQKBwUJAAABAgMABBESIQUGMUEHE1EiYXGBkRQyobEjQlLwJDNicnOCkpOy0hUlNVPBwsM0Y3Si4hdDRFSDs9Hh8f/EABkBAAMBAQEAAAAAAAAAAAAAAAECAwAEBf/EAC0RAAICAQMCBAYCAwEAAAAAAAABAhEDEiExBEETUWFxIjKBkaGxFMFC0eEz/9oADAMBAAIRAxEAPwCwiu12vVY6zoFdFcpQrAOilqKSBREFAweCn0bimcS05Va1gYZWGcZ3oM8efjn8OldhH6Y/CnPk70GBMGkWBgUrRRHhzQ1VgfUUths9opDJTplps82+MfWhZrG9wmxpVpFgj4GismR8x+dLDEU0QSYQrXNNI880ZBkZphbGc9oTn302HDD6ipKfYUxW/wAds1g2ehsyGBPY0a7hJXA9RXEv/d+NGNyBjIO9Y1kd9mb9k0Xy9qei7X3/AEpvIRnPagwxYgLStNLTFddvSksewJWkEUX4n8K8UrAsXZHqPnToGmMRx0+FPod1FOmIzuK9ilaa7oogEYr2ml6KYXnG4IZFjmlRGcZUOcZGcdeg39T2rLcKt8DhplDBSyhmyVUkaiB1IHU4qM5j5hjso1klDNqbSFTGScEk7kDAx+NZ/wCI3Ek+3pJbSfpI0UMyH7rqzEYboTg7/Sq/xrmSe7K+e+oLkqAqqFzjOAB7h1rqhgumzrx9NdN8G321wskayL911Vwfcw1DPyNJhukkXVGyup6FWDD6isUHNNz9n+z+afK0hdOFyFH6obGce7NXLkHjltDZsryqjiRnfX7OdWFUr+1so6b0s8LirBPp3FWXfG+a6Vphw7iyXC64WDJkr0IwR6g7j1+dSC9K5uOSL2BslIxRC9JIoGEkV5a8TXoutFMAnHtUSlFK9inAQYrtexXQKAToFKArwFKAoGPKKKi0lRRkWgANEKdxxUCJafwpWQrYmKDDFvUYpwN+1LSOihKzJ2D8uvCOjaa8KlY9gJY6R9npwwzXsULDY1MPam8y4zUrEu1cmtwwwapHYnKVkKCKfwJ7IoU3Cz+rg/gabEsm2MfGjZkOLyMYHxqIMVOZZS3U11tIrWMBVaJcnp8KN5IpM2O1GwWNgTTmJMjbqK4i+6jW53oN7GRwQetEMe1GIrxb3VKygIRUiVaOooUgrGsCkeadqpAoCvp3xXftR9BTxEkxczfd+NELbb02abOM7YzR5egxTinQ499ULxV4bD5STEkTahGP5a7sQ3w3IPvx32u0kGpWXJGpWXI6jUCMj3jNY3zdyi9kyapBIsmrS2CG9nTnUD39odCavgScuTq6ZJz5r+yv1NcH5OurpNcMfsdmYhQcddOdz8qhh7+nevoG1QJGqx7IqqFA6aQNsfKurNkcEqOzqMzxpV3MN4xwCe1YCeMrn7p6q2OuGG3y61H1sniAitw+XX+rpZc9n1ADHxBI+ZrG6bFPXG2PgyvJG2bVyotutrEtuVwVVj7SlyzAFi4H62dvlUywrOuQuTQwiu3kIwxZEVepRivtMexx0A+daOFHUV5+VJS2dnDlSUtnY2kgzXgmMZ7Ud6E1TJgJDvSrfrSmTY02abSKyCx8RXCKYjiHurv+kB76oIMKUKSKUKUYUKWBSVoiisAUq04RKTElOUSlbMEgSpCFKbwJT6JayJSYRFoqpkVxFoiCsTAr1wev5j1rzrRpI8j4dDQQ2am0OpAyleI2+lF8s1516D3/AJVox8zSl5ClGBXhXTSgKoTEFaDcW4YYPy93wpyRSSKAbK49swfTjfP1pwtq2+U6U44psVI67/hj/wDNDg4gw6759aw1nBan9g0CWL+SR76sCjbNckiB67igayEjtGbcDb6fnS0snyPZPz6fWpkClEVgWROKUE9BTiW2JJIoGnNI9h0xBShMKkEkCrSH0sPQ0LCN4LcNkH0pM/DCPu7+7v8A/unVom5+FPAKePAr5K4RS4ZMH3VMzWKtuRg+o2rJ7/xFeK+dHixDG7Rsmxk9lsF9XTO2dPTHfvVYQlPgfHjlkvSaXisp504bxG4kdpoj5MRcx6dOjQP11GdTEgZ9fhVt4j4j2ccbeVL5rhcooRwC2PZDMRge/wCdUDl/j95JdMyPJIziSRo9XsuVRiBpOwGdI2+Aq+GEo3KvudODHONzr7lZq3cA8RpbeMRyIJVUYUlirKB0XVg5A+FNbbkK7ljMpQKTuqudDPnqQvRfniq8kLE4UEn0AJO3uFdj0T2e53Pw8qp70TnM3OUt5hWASNTkIuTk+rMep+gqEtrZpHVEBZnYKoHck4Aotlw55ZlhRf0jsFAb2faPY56VboeSL2yuYJYlEpDLkxnZSdmV9WMKQSNXTftQco41SNcMa0rYneR+BX9rKY58C30sca1cBu3l4OVyevb51dWjpxihspry5z1u2ebKbm7YBloEsoXrTspTC6GW+FKLZ5znGOnWo68b2qlAv5VFXDZY00TMEp9a45HavGkmnFF4pQFcQUUCgMeAosa0kCjRigYPGlHUUiMVTfEXjk9u0AgkKalctjG+CuOoPqa0YOcqRSMHJ6UaBBT+JaweLnDiJUus0xUdWCAqO+7acCp/lTxUmWVEvCJI2IUvpCumTgMdOAy+u2cd+1XfTySNPpZ1apmwKKVmqT4pcbntbaFraQxs02klcHI0Mcbg9wKzVfEHiJ6XMh+Cof8AlpYYJTVonj6aWSOpNG+q51b9PSlsazfws5hurqeYXUruEjVl1ADBLYJGAO1MfETxHmWd7azby1jOmSRcamcfeVT+qB0yNyQaR4JOelAXTy16DUhJv7q73rAI+O8SjQTCW7CHcOxkaM/NsqRWu8s31zJw0TXRHmtG7qVXSdGkmMsOmo41bAbEbU88LguTZeneNXaLGKUtfPq+IfEDj+FSb47J/lp9wrnniLTwq08pVpYww0rupdQR930Jp300vNFH0U13RuppDUo1k/iTz1PFeeTaSmNYkAfSFOqRvaOcg9FKj61CEHN0jnxY3klpRonEF1Oo9B+f/wDKXFaA7fjWc+G/N09zdtDdSmQuhMZYKMMm5UYA6qSf6tapbw4+tDJBwdM2TG8ctLFRpgADtSjWBXPiDxASuFuZNnYAAJ2YgAezS35+4nC482aRT10yxKM/1WQVf+LLzR0/w5+aN5Arpqpcgc7/AG+JhIoWaLGsL91lbo6g7jcEEdvnQee/EJbH9FEA9wwzg/djU9GfG5J7L8z2zHw5atPc5/Cnr0VuW5pNOabB+pNYHe87XszZe5l+CN5YHwVMCrZ4Zcx3E90YppmkQRM4D4Y6lZAPaO/6x2zT5Omko6rOl9LKEdTZqEWNy3yFJkVSPZ2NZBzhzleRX1xHFO6okhCqAuAMA9x761/gw12sDNuzQxsT3LMikn45NRnhcYp+ZPJjeNKT7iUk9djT22fK/PFZb4ncxXNtdRpBKyKYQxAC4J1uM7g9gPpVm8OOMyS2aPO5dmeQFjjOzYHQUfCcYKb4YJ4moKZcMVg3ifPG3E5vKXGnSsh/akVRqbHbbC/FTVu8WDe+ZGLfz/IMftiEPjWGOdZQZ6adjtWU3ELKSJFZW64cEHfuQd67enx18VnV0mKvjstvB/C28uIBMPLjDDUgkZgzA9DgKdIPbNQKNPY3RyDHLE2GU9CO6nGxUjHyIIrbuX+erOW2RzNFEVRQ6SOqFCoAIweo22I7VkPP/HY7u/klh/i8IinGNQQY1495zj3AU2Oc5ycZLYfFknOTjNbFztfFC3ldFaKVMlVz7DAEkDffON6Fc8Ni4IDKQ8zTPoU+yulR7TKW9/XpvpHTFNbLkiztLaC74lJL+k8siJFxhmGsKce02AMnGKN4lc8Wt1apFbnzGZw+rSyeVpyOjAZJDEY6Yz7qlpTlUE67kvDjqqCel8j57SyeROK/aFXSpcRlkBkkjUgBgTkN0BA9B60x8OOa5p7iVLmYtqQMgcgYbWMqnybp7qqHLvJN1e+1AgCA4MjnSme4BwSx+ANSHF/C+9gQvpSVVGT5TFmAHfSQCflmncIU4uW/6K6IJODlv+jUuJ8021vKkU0qq7kDG5056GQj7gPv9fTepVlrGuU+VpGniuL1fLtw3mF53WPWQMrs5DMCwGT6VrEXMVs5wlxCx9BKhJ+AzvXLkxqG0d/M5suNR2jv5h3FMnj3qQkWmsq1EkgDbj41FT25BORUo+ciiMuRvTRYaIA1zFP7jhxG67+7vTF1IO+3xqgoVRSxSRShQGFqKMgoa0RaBhzFWf8Aix9+3/my/mlaBFWf+LP37b+bL+aVTB/6I6MHzoL4e8321naSLcOdRlZgiozFl0IPTTuQRuao8dubi40QpvLIQiDtrY4X4AH6CnScAZrE3SZKpMY5B+yCqFH+GWIPxFXHwg4pbrM0UkaCds+VKfvMMe1Fk9DtkYxncdhntdQ1SW50SrGpTjuyZ8ZkxZW464nxn1xE4zVN5D54Xh3naomk83y8aXC40a+uRv8Af/Crp41f9kg/p/8ApvVN8P8AgVnc+d9ukCafL0ZmWLOrXq69ei1LHXg/FwRxaf4/xcf9NQ5L56XiBlCxNH5QQnU4bOvV0wNvu/jWM858PeG/uEkBBMsjgn9ZHYsrD1BB/Oto5R4HZWxk+wyBy4XWBMsuApODgdN2Nc4nf8Oup3tLnynljwMSYU5YAkRybe0M7gEGowyKE24rYljyLHkbinRTOA+MIWNYruDIChC8RG6gafaibbp6HHurQoeKxXNm8luwaMxSAY2wQh9kr1Uj0rJvEjlS2szGbZzmQtqiLayoHRweoGdsHPuqT8JZG+z34/U8tT7tRSUH8APoKpPHBx1xDlxY3DxIbFD4BxEW9xBMQWETo5UHBOnfAPatX4V4vpPPFCLeRTLIiZMqkDUQuSMbjesp5fto5LmBJjiN5EVzq04U9TqPT41rHDOUOExzRyRTrrR1ZB9qRssCCo0998bVXNo/yRfqfD/yTbouvEuILBDJM/3Y0Zz79Izj59PnXz3wu1e/v0VydU82qQjsCS8hHwXV9K0vxj435dtHbqfambUw/wC7jIO/xfT/AGTWYcu8xPZTedEqM+llHmAkDVjJABG+Bj5mkwQag5Llk+lxtY3JcvgUGewvsj79tP8AUI35Mv8Air6Ns7hZER0OVdVZT6qwBB+hr5t47xxrudppFRXYKGCZAOkBQcEnfAH0rX/CHjfnWXlMfat30f8A029pD/iX+rQ6iLcVJ8m6uDcFJ8rkxuRwLkk9BMSfgJMmr94oc7Wt3AkVuTIyy69ehlCgBgQCwBOcjtj2aoE0eq4ZT0MxBx6FyKd8c4M1ldtFKoby3BGrIWRM5U7HOCNjg7b+ldDinJN8o6pQjKUW+UXXwWsW824mIIjEax59WLByB8Av/mFUPiN491cvI27TSk7/AMtsKPgBgfKt75S4nbzWaPaqscYGDGoA8tttSEDvv175B71g3GOHva3UkZ2aOQ6T7gdSMPiNJqWKWqcr5I4Z68km1TNv4Dy7FaRLHEozganwNTt3Zj1+XQUYcGhWfzkQLLoZCyjGpWIPtAdTlRg9aiOB8/208QZ5Uikx7aSMEw3fSW2ZfSnlhzXBPc+Rbv5jaGdmXdBpKjAb9Y+12226150o5Ld2cbU7d2ZDz0P9Y3X9J/yrVy4f4wJFDGn2dyY40QnzFw2hQucY91U7nsf6yuv6T/lWtP4N4dWElvC7wZZoo2Y+ZKMsyAk7N6mvQnoUI60dmWWNQjrVma8881rxCdJVjMemIR4Zg2SGds5AH7X4VoXhl/s5P6SX/FVI8SuAQ2l0kduulWhDkZZsku4z7RPZRV38Mv8AZyf0kv8AjqeevBVcC5tPgrTwXy1lyvvGxrPfGmwi8iKYg+drEakfrJhmYN64xt6avfV2t5dJ93emvNfKkN/EqTF10EsjIcEEjByDkEY9a5sM0pJs4cUlCakzB+DcuXF2WFtE0mjGrBUBdWcZLEDsfpXuN8vz2cipcIUYgMpyGBH8lhsSD19K33ljlyOygEUWTvqdz953PVj6dAAOwFPOJ8JhuE0XEayKCGAcZwR3Hp+4rqfVfFxsdb634uNvyV3h0EfFuGwm6TJcbkeyyyKShkjPbJBPpvisYk4QPtptlYkfaPJDEYOPM8vUR6962PxA4beyQxpw46V9oSKjJEdOF0BWJGF6jAI7Vj3FOEXFlMnnqUk9mVdw2cNkHUpIPtLvR6fvT57eRTpnadPnt5H0RZ2aRIscYCoihVA7AdKrHP8AzuLGMLHhp5ASgO4RenmMO++wHcg+lSnLPNEV9CskRGvA8yPPtRt3BHXTnoeh/LKOJx/6Q460bk6WuPK+EUOQQP6qN8zXPix3J6+xz4sdyevsMU4LcXg+1Xk6xRsSBNcsfbI6iJBu2PRQBRrXkmO4JWzvIppFUtoaKWLIBAyGYEdSPrS/E3iiS33lxY8u2RYVC/dBXJcL7gTp/qU05E5lSyuvMlRmVkKHTjK5ZTqAP3vu9Nq7fjcNS+x3fG4al9iR4Dzbc8Nn8i7DmNSA8b7tGD+vEfTvgHB7eta0jq6hkIZWAKkdCCMgj5VS/E22hurBLyBlfy2UB17xudJU9wQxU4O439adeFt+ZLDS2/lSMg/mkB1Hy1EVzZEpx11T7nLkSlDWlT4ZaGShkUdxQjXOc4IikMoPUD50RqTTBIUUtaQKItYARaKtDWlg0GZDiKqzz3yrNeNCYNHsK4bU2n7xUjGx9DVmip3HQjJxlaHjNwdohuROVXt7OWC7VGErsSqtqBRkVSCcD0NU658JLxJmNu0ZVXzG5kKPgHKkjTsw2+Yq33niZZQuULs5BwTEmpQe/tEgH5ZqxcD4/Ddx67dw4Bww3DKfRlO4ro15I3KuQeJlg3OufQrHNnLd7fWEEbiITxyZkPmewwCMusHTsTkZGNt6pg8Ib49of73/ANNbYBXJJAiMx2CgsT12UZO3wBpFnlFUhIdTOO0aKL4bckXFjNM1x5YEkaquh9RyGzuMCq3zD4R3Ykd4XW4DsWJZhHISxySwb2ScnqD8hV4XxU4cf/fkfGKX/LU9wzjUFyuq3lSQDrobJH84dR8xW8TLGWpr8FHlywk5tc+hi9l4U37tho0iHdnkQ4+SEk1qHAOVEs7N4IjqZ1cu521uy6QcdlGwAp7x7mWCzVWuXKhyVXCs2SBk/dBxtUGfFHh/++P91J/lp3PJkXGws8mbMuNvRFCHhFfYH8T0/wB7/wCmnfDPCe9jnidhDhJI2OJcnCsGOBp9BWk2XNttJNFEHOueMSRAowDIVLKQxGM4Vtuu2KnaMs81sxpdVlWzX4Mv545Dvr29eZfK8sBUjDS4IRfUadiWLH51aOV+VUtbSKKRI2k6yEqrZdjkgEjJA2A+FSl7zHBHcR2zsfOlGUUKzbHIySBhR7LdfSoWTxJsI5GWSZgyMykeVIcFTht9PqDSapyio0Tcss4qCW3ogvO3Ja3doUgSNJQyuh0qgJGzKWA6FSfmBUD4fckXtjd65fK8p0KSaZMnb2kYDSM4Ix8GNWjg3PdndSiK3kLOVLYMbrsvU5IxT7hvMMNxJNHCxLQNpkBVhpbLLjJG+6npQ1TjFxaNryRi4NbeplJ8KL3z9f6HHm6/43fGvV00+lXXxG5Q+2xK0WkTIfZLHAZCfaRj+I9+fWrhI2FJPYZql8S8QbSByssup87iNS+n3EjYfDNbxckmmluhllyZJJrleRAcm8qX9lPk+UYnwJVEvUdnUafvDPzGRVj5t5LivlBJ0SqMLIBnbrpcfrL+IpfBuebO5YJHLhzsFkBQk+i52J9wOal7y8WKN5HOFRSzHBOAoyTgdalOeTXbVMac567apmO3fhjeo2FRZB+0kij8GwRVt8NuR7m1uGnuAiqYmQKHDNlihz7OQBhT3qZtfEWwZsGfT/OjkH46cCrVZ3KyIHjZWVslWUggjPYj4VaWbK1UlX0Gy58mnTJfgy3mzw0u57yeaPytEj6l1SYOMAbjTt0rTOEW5jhijbGpIo1bG4yqqpwfTIr1nxBJgWjOQryRn3NGxRh9R9CKcoPa+VJPJKSSfYhkyyklGXYoHiLyNc3tzHJb+XpWEIdb6TqDu2wwezCpXk3gklrZrFNp1h5CdJ1DDNkb4qzcP4gk6a4jldTrn1MbtG3yypqtcS8QrBJHRpiHRmRh5UhGpSVO+nHUUJOc46EuBlOco+HXBNCnNtJuFJ+Hx9KrfCudbS4lEUEhZyCQCjrsoydyMdKkOHcXjm1+W3tRSNG47qyEjcehxkHvUdMo8oWUGuUWHFezSIJdS5+R+NR8/MkCXP2ZnIl8sy6dLEaACxOrGOinanSb4IpN8Ei1ZL4szyz3cNrHEzaV1JhMmRpOug/sgAZ7ZznpVu/9qnDu0zf3Uv8Alpxwvnqzup1igkLOQxAMbrso1Hcj0H4VWCljerSdWJTxvU4sye45Zu+GSw3E6YRZIzrRww6hihIOQcKR6HHenN/cCx44ZjvH5/nAj9aGfLFl9fZdvmK1fm/l37batAGCEsjBiNQBU56Z9CR86rfHPDMzWEEYkDXNuhRXPsrImSREfQDICk9Mb9drRzqXzex0xzqXz+xmnH+XpILoxKC4kbMDLuJo3OY2Q98ggfGrNL4N3WkFJIScDUpLLpbAJUNgg49ajeGc1XfDXEM0QYRklY513jJ2Ywv1UEE9Mg5qZu/GiYpiK3jRv2mdpMe8Lhfxqsnl2017lZPNtpr3GPGuHHh3DGtpivn3Uyuyq2oLFFjB+bD98VbfCzh5jsNTbedIzj+aAEB/8pPzqh23CZbljecSdkgzlpH2eXHSK3TuT0GBgCtV5V4/DdW6tbjQEAQxbZj0jCjbtgbHv8jU8zahXO+5LM2oVzvuSUlBajSmg4rkONCDSDSzQzTDEOKWtCBoimsAMtEUUNKMgpQhYhQuPxu1nOsOdZicLjqTg7D34yKcRiqd4jc0ywaIIGKF1Lu42bTkqFU9uhyRv0pscXKaSHhFykkiocmz2aSyf6QTUhjOjZjhhvjC76iNgex+tWDwfjf7ZM6AiIRENnpkspjUnoWwGP19ag25JlawF4jB86mdRuVQEgsW7nIJI7D50uz57njs1toVCMG2kQYYrkHTpA3cnbV1I26716E1qT0+3sdeReImob3s/Q3jzh070Dirfweb+hl/wNTDl+SZreNrpVSYr7ar+GR2OMEgdDTnip/g83p5Un+Bq8t/NR5KVOipeFvCoZeGL5sMbkySgl40Y4BGBkjNNucuVBYj7dw79C8RBkRc6GQkA+z2GSMr0IPYipDwlb/ViD/vZfzFOfEniIi4fMHwDIPLQZGWZiM7e5QTXRcvGaXmdTnJZml3ZXvEPiSz23DZtgskquQegBVdQOew3Hyq1Q3fDskl7L3b29Ubmrhhj4fwqOQb61DA7Y1gEqf7WKuieGlh+tbjP8+T/NVJaVFL3FloUY23349yM8S7DTBbX1rpzauhUpjSYmIK4xtpDaem2HNXWw4ik0CTIfYkQOCewIyc/DcH4UKXhEbW5t9OIjH5WNzhNOkAZ9B+VZRFzK9pw664e5PnpMYI8dTHKTrK/Rsf0q0ij4kaXb9MEI+LHSuU/wAMnuSs3vELm/b7uryYM9lwASPggX+8NN+Q5rVbjiH2owA/aTo87y+muXOnX8ulXXk/gItbWKPuq+173b2nb+0SB7gKo/JPK9td3HEDcxCQpcsFyzrgM8ufukegptSery2KKUZa322W3kX/AIZNZs/8GNsXwT+hMJbTtn7m+OlVbw4H8P4r/wCI/wCpPVl4PyfaWsnmW8IjcqVzqdvZOCRhmI7Cq14cf9v4r/4j/qT1NVplXp+yarTOvJc+488SuMSqsFnbHEt4+jV00x5CnftksBn0DUTgXKsFmoRI1Lj70jKCzH1yeg9ANqjPEOT7PxHh12/8UjlHP7O+c/2WY/1DV7kiVwD17gg9QdxgjqKWdqCS7mk9OOKXD/ZVOYOT4bxCpRVl/UkUBWVu2oj7y+oPy3qE4Nxh5uE30Vxkz20c0TknJI0MFJ9TlWGe+nPetCISNWYkKqglmJ6KNyST0AGay/l/Mtpxm6Awk4m0e/Akc/g602JXHfs0Njk5Rd9mv2WHkTg8E3CoPOhifKyZLIpP8Y4zqxkfHPamPhlciJL8Ixa3hmZoyTkaQHJwfeqofnnvUbypyL9qsoXku7gI+r9CjYQAOykDJI3xnp3qyc0WcVhwieO3XQujQN8lmlIQszdzgn6VSVW43dv7bjSrU4Xdv7blZ8KOOss7wzZAug08RPdwWD4+IVv7urnzzx37JZyOp/SOPKi9db5GR8Bqb5VVOLcDaHhVjdQjE1mscp96SkO4PuDMD8C1OPtq8V4pB5e9vaxrO/oZHAYKfeDpX+o9aSUpa+3f6f7DOMZz8Tt3+n+9h74R3BFpLC+Q0E7qQeq6gDg/1g9RnJ89st7xP7UYBm5OjzvL/wB5Pq06/wCrnHuqQ5YbyeNcQh7ShZ1+OzH/AO6fpUTyry5b3d7xL7TGJNFydOWYY1ST5+6R+yPpRdfE33phdXNvhpPb1LpDPZs4+zG2L4P8V5WrHf7m+N6y60+0x3l7c2vteRO/mx7+3GzyE7dwNPxHUdK1PhfJVnA/mQRCN8FdQZzseuzMR2qseHtpqveJjPS49Ov6SapRaWprfjn3FxzUVJrfjn3LXyhx6O7hMkR2yNSn7yNjdW+nXv1quXIzzNGD/wDKH/A9C4/wCXhkxvuHAmP/AOJg7Fc5LqB0Hfb7p3G2RTXhXG47vj8M0JyrWh2PVWCPqVh6imjBK5R4pgjBfFKPFP6eg88XOHRR8PUxxRofPjGUjVTjS+2QOlXGDhsSBWSKNWAG6xop3GDuBnvVW8ZP9nL/AE8f+GSrnEPYH80fkKnNvQvr/Qlvw4+7/oWK6DSFpVQJjTidokgVZERwTjDqGH0IoEHLVrG2qO2gU+oiTPyOKeyKCy5OMZIHrRCaKbQU3wVfnjlGO9jVmYo8W4cDUdHV0099ht7wOxNZFHzdNEw+yHyI1xpRcHV75mI/Sse5O3oAK+gHNZB4kcl+Sxubdf0TH9IoH8WxP3gOyE/Q+4iuzp5r5ZHZ0818kvoXjlnmVL2EOuzrtIn7LY7fyTuQf+INSzVg/L/HZLSdZY9+zL2de6n/AIHsa3CyvVliSRM6ZEVxnrhhkZ9+9LlxaHtwLmxaHtwEahNRGpnc3Ok4FSIEYpoimhLRVoBDx04SmyUdDQChwlQPO3JRvVR4SBLGCoDbK6k50k9iDnB95qfhG9SMIpoNxdoGtwdoxuDw24gToKBFJ3LTLo+OFJJ+lSd/4QTqsZt5UkbB8zUfLCt2KHfI+O+301pKKIxVn1Ewvq8l9iD5Tju1h0XwQumAsiuHLr/LGPvD17/HrJ3lsXilVerI6jtuVIH4mjyEL1NOIBtkb5qEpW7OVu3ZmXAeW+M2sAhg+yquScswYgt13wfyqW4X4dyPOtxxOf7TIm6INo1IORscZGd8AAeuavWK9TPNJlpZ5O6pX5FL8ROW57pbf7ME1RSmQ620joMfHcU1MnHfSz/f51fHGRQQK0cm1UhFlaSjSfuA4c8nkx/aNPm6F8zR93Xj2tPuzVU4ryaJuLwXOPY06pPfJFgR/UEf3VXArQ1b2wPj+VBScd0LGbi20OxWbcP5c4razXLWgttM8zP+kYMcanK7dtmrSM1zNCM3EaGRwv18ys8vtxTzx9uFv5Ols+V97V+r8qgLfl3iltdXUtoLfTcTM/6RgTp1uy7dtnNaLmvaqZZGuyGWVq9luVy04RPd2ksPFliJZvZ8nbSoAKsD2cNqqvW3C+K2P6K0kiuoF2RZfZZB+yMkY+AYj3Cr5d3WBt1/L30K1Xassj8tgLK12VeXYpFxy/xO/wDYvZI7eDOWjhwWcDfBwTn5tj3GrPe8AVeHyWtsoUGGSNAT+sykZZvUk5J99TArxrPI2aWVuvQgOTuFvbWkMMuNcYfVpOobuzDB+BFNvEDgc15bJDBp3lVn1Np9lQ3T1OSD8qsKdT9KXmgpvVqMpvVr7iHtlMZjYZQpoI9V06cfSoLkblQWMMikhneRiW9UUlYh/Z3+LGp4tRF3/f40NTqhdTSrzKvecuzf6Xiu4wvl+UY5cthukgGF79U+lQdvy9xO2ubqS1FvpuJmf9IwJ065Cu3bZzWjUkmmWRodZmtqXFFZ4BLxMXC/bRb+SQwPl/ezg6ce7NE5P5bmtrm+klC6bibXHpbUdOuVvaHbZxU1cHcfv3p7HJkA+v7mg58+oryN2qW4smqZZ8hLb8VS6tgBCyyiROnlsyHBQfsE9ux93S416ljJxugRm43XcrfiLy/LeWgig0lxKj+02kYCuDv/AFhViiGAB6AD6ClBq53oOTpIKk2tIjNdzSZtt/rSFfPQ0gbOyH2h7Odjv6V1zQSx1d+h29a5JL61goU7UyukDgqwBVgQQRkEHYgj0xRJJaEh7/v+/SmQyM64p4aCJjJCHnXV7MA0od+geUsCUHuGo+o61b+W7SaO3UXJBkJZiF+6gONMa42AUADA2/OpYmkMau8kpKmVlklJUxDtUPNJliakLx8DHqai2O9KSZ5VoqCuLSxWaGQtRRVoa0RaQYeWy0+jNNIelOVpiEtx1G1GD4FNITRZTt8xSsSjwTJy3X8vdTy26fOm6dKPB3qS5GlwGr1crxpiYiVtqDgHcUV6b46/GlbplIq0BlmIOKDG51g++nM1CXrW1MXSOw9e1UPua7TgF66b3FzjYdfyoz9KYtQboyQNwTT1HAAFNhTgUFIOkIJBXGmFJFeNHUDSCR+570oyivVwihrHo9mnCuO379KBjauEUdQGhxq/f6UguKbNSCa1i0HkNEs36imLNRrI+0fh/wAaICRJrmaRmu1jCs0IS5Joj/v+NM7agx4j4GgkgHpShQO1BjBGkFN5zkHvRe1Bl6imSNxwMcEmjYxRGFDamodOxBNIY0o0M0wwG4j1D8qimGDg1Lt3qLvPvn9+wog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hQSEBQUEBQVFRUUFBQVFRcUFBUUGBUVFBYVFBUUFBQYHCYeGBkkGRQUHy8gJCcpLCwsFR8xNTAqNSYtLCkBCQoKDgwOGg8PGiwkHyQsLCwxLSkqLCosKikqLCwsKiwqLCwsLDAsLCwsKSwsLCwsLCwsLCksLCwsKSwsLCwpLP/AABEIAIoBbQMBIgACEQEDEQH/xAAcAAABBQEBAQAAAAAAAAAAAAADAgQFBgcBAAj/xABOEAACAQMCBAMFBAQKBwUJAAABAgMABBESIQUGMUEHE1EiYXGBkRQyobEjQlLwJDNicnOCkpOy0hUlNVPBwsM0Y3Si4hdDRFSDs9Hh8f/EABkBAAMBAQEAAAAAAAAAAAAAAAECAwAEBf/EAC0RAAICAQMCBAYCAwEAAAAAAAABAhEDEiExBEETUWFxIjKBkaGxFMFC0eEz/9oADAMBAAIRAxEAPwCwiu12vVY6zoFdFcpQrAOilqKSBREFAweCn0bimcS05Va1gYZWGcZ3oM8efjn8OldhH6Y/CnPk70GBMGkWBgUrRRHhzQ1VgfUUths9opDJTplps82+MfWhZrG9wmxpVpFgj4GismR8x+dLDEU0QSYQrXNNI880ZBkZphbGc9oTn302HDD6ipKfYUxW/wAds1g2ehsyGBPY0a7hJXA9RXEv/d+NGNyBjIO9Y1kd9mb9k0Xy9qei7X3/AEpvIRnPagwxYgLStNLTFddvSksewJWkEUX4n8K8UrAsXZHqPnToGmMRx0+FPod1FOmIzuK9ilaa7oogEYr2ml6KYXnG4IZFjmlRGcZUOcZGcdeg39T2rLcKt8DhplDBSyhmyVUkaiB1IHU4qM5j5hjso1klDNqbSFTGScEk7kDAx+NZ/wCI3Ek+3pJbSfpI0UMyH7rqzEYboTg7/Sq/xrmSe7K+e+oLkqAqqFzjOAB7h1rqhgumzrx9NdN8G321wskayL911Vwfcw1DPyNJhukkXVGyup6FWDD6isUHNNz9n+z+afK0hdOFyFH6obGce7NXLkHjltDZsryqjiRnfX7OdWFUr+1so6b0s8LirBPp3FWXfG+a6Vphw7iyXC64WDJkr0IwR6g7j1+dSC9K5uOSL2BslIxRC9JIoGEkV5a8TXoutFMAnHtUSlFK9inAQYrtexXQKAToFKArwFKAoGPKKKi0lRRkWgANEKdxxUCJafwpWQrYmKDDFvUYpwN+1LSOihKzJ2D8uvCOjaa8KlY9gJY6R9npwwzXsULDY1MPam8y4zUrEu1cmtwwwapHYnKVkKCKfwJ7IoU3Cz+rg/gabEsm2MfGjZkOLyMYHxqIMVOZZS3U11tIrWMBVaJcnp8KN5IpM2O1GwWNgTTmJMjbqK4i+6jW53oN7GRwQetEMe1GIrxb3VKygIRUiVaOooUgrGsCkeadqpAoCvp3xXftR9BTxEkxczfd+NELbb02abOM7YzR5egxTinQ499ULxV4bD5STEkTahGP5a7sQ3w3IPvx32u0kGpWXJGpWXI6jUCMj3jNY3zdyi9kyapBIsmrS2CG9nTnUD39odCavgScuTq6ZJz5r+yv1NcH5OurpNcMfsdmYhQcddOdz8qhh7+nevoG1QJGqx7IqqFA6aQNsfKurNkcEqOzqMzxpV3MN4xwCe1YCeMrn7p6q2OuGG3y61H1sniAitw+XX+rpZc9n1ADHxBI+ZrG6bFPXG2PgyvJG2bVyotutrEtuVwVVj7SlyzAFi4H62dvlUywrOuQuTQwiu3kIwxZEVepRivtMexx0A+daOFHUV5+VJS2dnDlSUtnY2kgzXgmMZ7Ud6E1TJgJDvSrfrSmTY02abSKyCx8RXCKYjiHurv+kB76oIMKUKSKUKUYUKWBSVoiisAUq04RKTElOUSlbMEgSpCFKbwJT6JayJSYRFoqpkVxFoiCsTAr1wev5j1rzrRpI8j4dDQQ2am0OpAyleI2+lF8s1516D3/AJVox8zSl5ClGBXhXTSgKoTEFaDcW4YYPy93wpyRSSKAbK49swfTjfP1pwtq2+U6U44psVI67/hj/wDNDg4gw6759aw1nBan9g0CWL+SR76sCjbNckiB67igayEjtGbcDb6fnS0snyPZPz6fWpkClEVgWROKUE9BTiW2JJIoGnNI9h0xBShMKkEkCrSH0sPQ0LCN4LcNkH0pM/DCPu7+7v8A/unVom5+FPAKePAr5K4RS4ZMH3VMzWKtuRg+o2rJ7/xFeK+dHixDG7Rsmxk9lsF9XTO2dPTHfvVYQlPgfHjlkvSaXisp504bxG4kdpoj5MRcx6dOjQP11GdTEgZ9fhVt4j4j2ccbeVL5rhcooRwC2PZDMRge/wCdUDl/j95JdMyPJIziSRo9XsuVRiBpOwGdI2+Aq+GEo3KvudODHONzr7lZq3cA8RpbeMRyIJVUYUlirKB0XVg5A+FNbbkK7ljMpQKTuqudDPnqQvRfniq8kLE4UEn0AJO3uFdj0T2e53Pw8qp70TnM3OUt5hWASNTkIuTk+rMep+gqEtrZpHVEBZnYKoHck4Aotlw55ZlhRf0jsFAb2faPY56VboeSL2yuYJYlEpDLkxnZSdmV9WMKQSNXTftQco41SNcMa0rYneR+BX9rKY58C30sca1cBu3l4OVyevb51dWjpxihspry5z1u2ebKbm7YBloEsoXrTspTC6GW+FKLZ5znGOnWo68b2qlAv5VFXDZY00TMEp9a45HavGkmnFF4pQFcQUUCgMeAosa0kCjRigYPGlHUUiMVTfEXjk9u0AgkKalctjG+CuOoPqa0YOcqRSMHJ6UaBBT+JaweLnDiJUus0xUdWCAqO+7acCp/lTxUmWVEvCJI2IUvpCumTgMdOAy+u2cd+1XfTySNPpZ1apmwKKVmqT4pcbntbaFraQxs02klcHI0Mcbg9wKzVfEHiJ6XMh+Cof8AlpYYJTVonj6aWSOpNG+q51b9PSlsazfws5hurqeYXUruEjVl1ADBLYJGAO1MfETxHmWd7azby1jOmSRcamcfeVT+qB0yNyQaR4JOelAXTy16DUhJv7q73rAI+O8SjQTCW7CHcOxkaM/NsqRWu8s31zJw0TXRHmtG7qVXSdGkmMsOmo41bAbEbU88LguTZeneNXaLGKUtfPq+IfEDj+FSb47J/lp9wrnniLTwq08pVpYww0rupdQR930Jp300vNFH0U13RuppDUo1k/iTz1PFeeTaSmNYkAfSFOqRvaOcg9FKj61CEHN0jnxY3klpRonEF1Oo9B+f/wDKXFaA7fjWc+G/N09zdtDdSmQuhMZYKMMm5UYA6qSf6tapbw4+tDJBwdM2TG8ctLFRpgADtSjWBXPiDxASuFuZNnYAAJ2YgAezS35+4nC482aRT10yxKM/1WQVf+LLzR0/w5+aN5Arpqpcgc7/AG+JhIoWaLGsL91lbo6g7jcEEdvnQee/EJbH9FEA9wwzg/djU9GfG5J7L8z2zHw5atPc5/Cnr0VuW5pNOabB+pNYHe87XszZe5l+CN5YHwVMCrZ4Zcx3E90YppmkQRM4D4Y6lZAPaO/6x2zT5Omko6rOl9LKEdTZqEWNy3yFJkVSPZ2NZBzhzleRX1xHFO6okhCqAuAMA9x761/gw12sDNuzQxsT3LMikn45NRnhcYp+ZPJjeNKT7iUk9djT22fK/PFZb4ncxXNtdRpBKyKYQxAC4J1uM7g9gPpVm8OOMyS2aPO5dmeQFjjOzYHQUfCcYKb4YJ4moKZcMVg3ifPG3E5vKXGnSsh/akVRqbHbbC/FTVu8WDe+ZGLfz/IMftiEPjWGOdZQZ6adjtWU3ELKSJFZW64cEHfuQd67enx18VnV0mKvjstvB/C28uIBMPLjDDUgkZgzA9DgKdIPbNQKNPY3RyDHLE2GU9CO6nGxUjHyIIrbuX+erOW2RzNFEVRQ6SOqFCoAIweo22I7VkPP/HY7u/klh/i8IinGNQQY1495zj3AU2Oc5ycZLYfFknOTjNbFztfFC3ldFaKVMlVz7DAEkDffON6Fc8Ni4IDKQ8zTPoU+yulR7TKW9/XpvpHTFNbLkiztLaC74lJL+k8siJFxhmGsKce02AMnGKN4lc8Wt1apFbnzGZw+rSyeVpyOjAZJDEY6Yz7qlpTlUE67kvDjqqCel8j57SyeROK/aFXSpcRlkBkkjUgBgTkN0BA9B60x8OOa5p7iVLmYtqQMgcgYbWMqnybp7qqHLvJN1e+1AgCA4MjnSme4BwSx+ANSHF/C+9gQvpSVVGT5TFmAHfSQCflmncIU4uW/6K6IJODlv+jUuJ8021vKkU0qq7kDG5056GQj7gPv9fTepVlrGuU+VpGniuL1fLtw3mF53WPWQMrs5DMCwGT6VrEXMVs5wlxCx9BKhJ+AzvXLkxqG0d/M5suNR2jv5h3FMnj3qQkWmsq1EkgDbj41FT25BORUo+ciiMuRvTRYaIA1zFP7jhxG67+7vTF1IO+3xqgoVRSxSRShQGFqKMgoa0RaBhzFWf8Aix9+3/my/mlaBFWf+LP37b+bL+aVTB/6I6MHzoL4e8321naSLcOdRlZgiozFl0IPTTuQRuao8dubi40QpvLIQiDtrY4X4AH6CnScAZrE3SZKpMY5B+yCqFH+GWIPxFXHwg4pbrM0UkaCds+VKfvMMe1Fk9DtkYxncdhntdQ1SW50SrGpTjuyZ8ZkxZW464nxn1xE4zVN5D54Xh3naomk83y8aXC40a+uRv8Af/Crp41f9kg/p/8ApvVN8P8AgVnc+d9ukCafL0ZmWLOrXq69ei1LHXg/FwRxaf4/xcf9NQ5L56XiBlCxNH5QQnU4bOvV0wNvu/jWM858PeG/uEkBBMsjgn9ZHYsrD1BB/Oto5R4HZWxk+wyBy4XWBMsuApODgdN2Nc4nf8Oup3tLnynljwMSYU5YAkRybe0M7gEGowyKE24rYljyLHkbinRTOA+MIWNYruDIChC8RG6gafaibbp6HHurQoeKxXNm8luwaMxSAY2wQh9kr1Uj0rJvEjlS2szGbZzmQtqiLayoHRweoGdsHPuqT8JZG+z34/U8tT7tRSUH8APoKpPHBx1xDlxY3DxIbFD4BxEW9xBMQWETo5UHBOnfAPatX4V4vpPPFCLeRTLIiZMqkDUQuSMbjesp5fto5LmBJjiN5EVzq04U9TqPT41rHDOUOExzRyRTrrR1ZB9qRssCCo0998bVXNo/yRfqfD/yTbouvEuILBDJM/3Y0Zz79Izj59PnXz3wu1e/v0VydU82qQjsCS8hHwXV9K0vxj435dtHbqfambUw/wC7jIO/xfT/AGTWYcu8xPZTedEqM+llHmAkDVjJABG+Bj5mkwQag5Llk+lxtY3JcvgUGewvsj79tP8AUI35Mv8Air6Ns7hZER0OVdVZT6qwBB+hr5t47xxrudppFRXYKGCZAOkBQcEnfAH0rX/CHjfnWXlMfat30f8A029pD/iX+rQ6iLcVJ8m6uDcFJ8rkxuRwLkk9BMSfgJMmr94oc7Wt3AkVuTIyy69ehlCgBgQCwBOcjtj2aoE0eq4ZT0MxBx6FyKd8c4M1ldtFKoby3BGrIWRM5U7HOCNjg7b+ldDinJN8o6pQjKUW+UXXwWsW824mIIjEax59WLByB8Av/mFUPiN491cvI27TSk7/AMtsKPgBgfKt75S4nbzWaPaqscYGDGoA8tttSEDvv175B71g3GOHva3UkZ2aOQ6T7gdSMPiNJqWKWqcr5I4Z68km1TNv4Dy7FaRLHEozganwNTt3Zj1+XQUYcGhWfzkQLLoZCyjGpWIPtAdTlRg9aiOB8/208QZ5Uikx7aSMEw3fSW2ZfSnlhzXBPc+Rbv5jaGdmXdBpKjAb9Y+12226150o5Ld2cbU7d2ZDz0P9Y3X9J/yrVy4f4wJFDGn2dyY40QnzFw2hQucY91U7nsf6yuv6T/lWtP4N4dWElvC7wZZoo2Y+ZKMsyAk7N6mvQnoUI60dmWWNQjrVma8881rxCdJVjMemIR4Zg2SGds5AH7X4VoXhl/s5P6SX/FVI8SuAQ2l0kduulWhDkZZsku4z7RPZRV38Mv8AZyf0kv8AjqeevBVcC5tPgrTwXy1lyvvGxrPfGmwi8iKYg+drEakfrJhmYN64xt6avfV2t5dJ93emvNfKkN/EqTF10EsjIcEEjByDkEY9a5sM0pJs4cUlCakzB+DcuXF2WFtE0mjGrBUBdWcZLEDsfpXuN8vz2cipcIUYgMpyGBH8lhsSD19K33ljlyOygEUWTvqdz953PVj6dAAOwFPOJ8JhuE0XEayKCGAcZwR3Hp+4rqfVfFxsdb634uNvyV3h0EfFuGwm6TJcbkeyyyKShkjPbJBPpvisYk4QPtptlYkfaPJDEYOPM8vUR6962PxA4beyQxpw46V9oSKjJEdOF0BWJGF6jAI7Vj3FOEXFlMnnqUk9mVdw2cNkHUpIPtLvR6fvT57eRTpnadPnt5H0RZ2aRIscYCoihVA7AdKrHP8AzuLGMLHhp5ASgO4RenmMO++wHcg+lSnLPNEV9CskRGvA8yPPtRt3BHXTnoeh/LKOJx/6Q460bk6WuPK+EUOQQP6qN8zXPix3J6+xz4sdyevsMU4LcXg+1Xk6xRsSBNcsfbI6iJBu2PRQBRrXkmO4JWzvIppFUtoaKWLIBAyGYEdSPrS/E3iiS33lxY8u2RYVC/dBXJcL7gTp/qU05E5lSyuvMlRmVkKHTjK5ZTqAP3vu9Nq7fjcNS+x3fG4al9iR4Dzbc8Nn8i7DmNSA8b7tGD+vEfTvgHB7eta0jq6hkIZWAKkdCCMgj5VS/E22hurBLyBlfy2UB17xudJU9wQxU4O439adeFt+ZLDS2/lSMg/mkB1Hy1EVzZEpx11T7nLkSlDWlT4ZaGShkUdxQjXOc4IikMoPUD50RqTTBIUUtaQKItYARaKtDWlg0GZDiKqzz3yrNeNCYNHsK4bU2n7xUjGx9DVmip3HQjJxlaHjNwdohuROVXt7OWC7VGErsSqtqBRkVSCcD0NU658JLxJmNu0ZVXzG5kKPgHKkjTsw2+Yq33niZZQuULs5BwTEmpQe/tEgH5ZqxcD4/Ddx67dw4Bww3DKfRlO4ro15I3KuQeJlg3OufQrHNnLd7fWEEbiITxyZkPmewwCMusHTsTkZGNt6pg8Ib49of73/ANNbYBXJJAiMx2CgsT12UZO3wBpFnlFUhIdTOO0aKL4bckXFjNM1x5YEkaquh9RyGzuMCq3zD4R3Ykd4XW4DsWJZhHISxySwb2ScnqD8hV4XxU4cf/fkfGKX/LU9wzjUFyuq3lSQDrobJH84dR8xW8TLGWpr8FHlywk5tc+hi9l4U37tho0iHdnkQ4+SEk1qHAOVEs7N4IjqZ1cu521uy6QcdlGwAp7x7mWCzVWuXKhyVXCs2SBk/dBxtUGfFHh/++P91J/lp3PJkXGws8mbMuNvRFCHhFfYH8T0/wB7/wCmnfDPCe9jnidhDhJI2OJcnCsGOBp9BWk2XNttJNFEHOueMSRAowDIVLKQxGM4Vtuu2KnaMs81sxpdVlWzX4Mv545Dvr29eZfK8sBUjDS4IRfUadiWLH51aOV+VUtbSKKRI2k6yEqrZdjkgEjJA2A+FSl7zHBHcR2zsfOlGUUKzbHIySBhR7LdfSoWTxJsI5GWSZgyMykeVIcFTht9PqDSapyio0Tcss4qCW3ogvO3Ja3doUgSNJQyuh0qgJGzKWA6FSfmBUD4fckXtjd65fK8p0KSaZMnb2kYDSM4Ix8GNWjg3PdndSiK3kLOVLYMbrsvU5IxT7hvMMNxJNHCxLQNpkBVhpbLLjJG+6npQ1TjFxaNryRi4NbeplJ8KL3z9f6HHm6/43fGvV00+lXXxG5Q+2xK0WkTIfZLHAZCfaRj+I9+fWrhI2FJPYZql8S8QbSByssup87iNS+n3EjYfDNbxckmmluhllyZJJrleRAcm8qX9lPk+UYnwJVEvUdnUafvDPzGRVj5t5LivlBJ0SqMLIBnbrpcfrL+IpfBuebO5YJHLhzsFkBQk+i52J9wOal7y8WKN5HOFRSzHBOAoyTgdalOeTXbVMac567apmO3fhjeo2FRZB+0kij8GwRVt8NuR7m1uGnuAiqYmQKHDNlihz7OQBhT3qZtfEWwZsGfT/OjkH46cCrVZ3KyIHjZWVslWUggjPYj4VaWbK1UlX0Gy58mnTJfgy3mzw0u57yeaPytEj6l1SYOMAbjTt0rTOEW5jhijbGpIo1bG4yqqpwfTIr1nxBJgWjOQryRn3NGxRh9R9CKcoPa+VJPJKSSfYhkyyklGXYoHiLyNc3tzHJb+XpWEIdb6TqDu2wwezCpXk3gklrZrFNp1h5CdJ1DDNkb4qzcP4gk6a4jldTrn1MbtG3yypqtcS8QrBJHRpiHRmRh5UhGpSVO+nHUUJOc46EuBlOco+HXBNCnNtJuFJ+Hx9KrfCudbS4lEUEhZyCQCjrsoydyMdKkOHcXjm1+W3tRSNG47qyEjcehxkHvUdMo8oWUGuUWHFezSIJdS5+R+NR8/MkCXP2ZnIl8sy6dLEaACxOrGOinanSb4IpN8Ei1ZL4szyz3cNrHEzaV1JhMmRpOug/sgAZ7ZznpVu/9qnDu0zf3Uv8Alpxwvnqzup1igkLOQxAMbrso1Hcj0H4VWCljerSdWJTxvU4sye45Zu+GSw3E6YRZIzrRww6hihIOQcKR6HHenN/cCx44ZjvH5/nAj9aGfLFl9fZdvmK1fm/l37batAGCEsjBiNQBU56Z9CR86rfHPDMzWEEYkDXNuhRXPsrImSREfQDICk9Mb9drRzqXzex0xzqXz+xmnH+XpILoxKC4kbMDLuJo3OY2Q98ggfGrNL4N3WkFJIScDUpLLpbAJUNgg49ajeGc1XfDXEM0QYRklY513jJ2Ywv1UEE9Mg5qZu/GiYpiK3jRv2mdpMe8Lhfxqsnl2017lZPNtpr3GPGuHHh3DGtpivn3Uyuyq2oLFFjB+bD98VbfCzh5jsNTbedIzj+aAEB/8pPzqh23CZbljecSdkgzlpH2eXHSK3TuT0GBgCtV5V4/DdW6tbjQEAQxbZj0jCjbtgbHv8jU8zahXO+5LM2oVzvuSUlBajSmg4rkONCDSDSzQzTDEOKWtCBoimsAMtEUUNKMgpQhYhQuPxu1nOsOdZicLjqTg7D34yKcRiqd4jc0ywaIIGKF1Lu42bTkqFU9uhyRv0pscXKaSHhFykkiocmz2aSyf6QTUhjOjZjhhvjC76iNgex+tWDwfjf7ZM6AiIRENnpkspjUnoWwGP19ag25JlawF4jB86mdRuVQEgsW7nIJI7D50uz57njs1toVCMG2kQYYrkHTpA3cnbV1I26716E1qT0+3sdeReImob3s/Q3jzh070Dirfweb+hl/wNTDl+SZreNrpVSYr7ar+GR2OMEgdDTnip/g83p5Un+Bq8t/NR5KVOipeFvCoZeGL5sMbkySgl40Y4BGBkjNNucuVBYj7dw79C8RBkRc6GQkA+z2GSMr0IPYipDwlb/ViD/vZfzFOfEniIi4fMHwDIPLQZGWZiM7e5QTXRcvGaXmdTnJZml3ZXvEPiSz23DZtgskquQegBVdQOew3Hyq1Q3fDskl7L3b29Ubmrhhj4fwqOQb61DA7Y1gEqf7WKuieGlh+tbjP8+T/NVJaVFL3FloUY23349yM8S7DTBbX1rpzauhUpjSYmIK4xtpDaem2HNXWw4ik0CTIfYkQOCewIyc/DcH4UKXhEbW5t9OIjH5WNzhNOkAZ9B+VZRFzK9pw664e5PnpMYI8dTHKTrK/Rsf0q0ij4kaXb9MEI+LHSuU/wAMnuSs3vELm/b7uryYM9lwASPggX+8NN+Q5rVbjiH2owA/aTo87y+muXOnX8ulXXk/gItbWKPuq+173b2nb+0SB7gKo/JPK9td3HEDcxCQpcsFyzrgM8ufukegptSery2KKUZa322W3kX/AIZNZs/8GNsXwT+hMJbTtn7m+OlVbw4H8P4r/wCI/wCpPVl4PyfaWsnmW8IjcqVzqdvZOCRhmI7Cq14cf9v4r/4j/qT1NVplXp+yarTOvJc+488SuMSqsFnbHEt4+jV00x5CnftksBn0DUTgXKsFmoRI1Lj70jKCzH1yeg9ANqjPEOT7PxHh12/8UjlHP7O+c/2WY/1DV7kiVwD17gg9QdxgjqKWdqCS7mk9OOKXD/ZVOYOT4bxCpRVl/UkUBWVu2oj7y+oPy3qE4Nxh5uE30Vxkz20c0TknJI0MFJ9TlWGe+nPetCISNWYkKqglmJ6KNyST0AGay/l/Mtpxm6Awk4m0e/Akc/g602JXHfs0Njk5Rd9mv2WHkTg8E3CoPOhifKyZLIpP8Y4zqxkfHPamPhlciJL8Ixa3hmZoyTkaQHJwfeqofnnvUbypyL9qsoXku7gI+r9CjYQAOykDJI3xnp3qyc0WcVhwieO3XQujQN8lmlIQszdzgn6VSVW43dv7bjSrU4Xdv7blZ8KOOss7wzZAug08RPdwWD4+IVv7urnzzx37JZyOp/SOPKi9db5GR8Bqb5VVOLcDaHhVjdQjE1mscp96SkO4PuDMD8C1OPtq8V4pB5e9vaxrO/oZHAYKfeDpX+o9aSUpa+3f6f7DOMZz8Tt3+n+9h74R3BFpLC+Q0E7qQeq6gDg/1g9RnJ89st7xP7UYBm5OjzvL/wB5Pq06/wCrnHuqQ5YbyeNcQh7ShZ1+OzH/AO6fpUTyry5b3d7xL7TGJNFydOWYY1ST5+6R+yPpRdfE33phdXNvhpPb1LpDPZs4+zG2L4P8V5WrHf7m+N6y60+0x3l7c2vteRO/mx7+3GzyE7dwNPxHUdK1PhfJVnA/mQRCN8FdQZzseuzMR2qseHtpqveJjPS49Ov6SapRaWprfjn3FxzUVJrfjn3LXyhx6O7hMkR2yNSn7yNjdW+nXv1quXIzzNGD/wDKH/A9C4/wCXhkxvuHAmP/AOJg7Fc5LqB0Hfb7p3G2RTXhXG47vj8M0JyrWh2PVWCPqVh6imjBK5R4pgjBfFKPFP6eg88XOHRR8PUxxRofPjGUjVTjS+2QOlXGDhsSBWSKNWAG6xop3GDuBnvVW8ZP9nL/AE8f+GSrnEPYH80fkKnNvQvr/Qlvw4+7/oWK6DSFpVQJjTidokgVZERwTjDqGH0IoEHLVrG2qO2gU+oiTPyOKeyKCy5OMZIHrRCaKbQU3wVfnjlGO9jVmYo8W4cDUdHV0099ht7wOxNZFHzdNEw+yHyI1xpRcHV75mI/Sse5O3oAK+gHNZB4kcl+Sxubdf0TH9IoH8WxP3gOyE/Q+4iuzp5r5ZHZ0818kvoXjlnmVL2EOuzrtIn7LY7fyTuQf+INSzVg/L/HZLSdZY9+zL2de6n/AIHsa3CyvVliSRM6ZEVxnrhhkZ9+9LlxaHtwLmxaHtwEahNRGpnc3Ok4FSIEYpoimhLRVoBDx04SmyUdDQChwlQPO3JRvVR4SBLGCoDbK6k50k9iDnB95qfhG9SMIpoNxdoGtwdoxuDw24gToKBFJ3LTLo+OFJJ+lSd/4QTqsZt5UkbB8zUfLCt2KHfI+O+301pKKIxVn1Ewvq8l9iD5Tju1h0XwQumAsiuHLr/LGPvD17/HrJ3lsXilVerI6jtuVIH4mjyEL1NOIBtkb5qEpW7OVu3ZmXAeW+M2sAhg+yquScswYgt13wfyqW4X4dyPOtxxOf7TIm6INo1IORscZGd8AAeuavWK9TPNJlpZ5O6pX5FL8ROW57pbf7ME1RSmQ620joMfHcU1MnHfSz/f51fHGRQQK0cm1UhFlaSjSfuA4c8nkx/aNPm6F8zR93Xj2tPuzVU4ryaJuLwXOPY06pPfJFgR/UEf3VXArQ1b2wPj+VBScd0LGbi20OxWbcP5c4razXLWgttM8zP+kYMcanK7dtmrSM1zNCM3EaGRwv18ys8vtxTzx9uFv5Ols+V97V+r8qgLfl3iltdXUtoLfTcTM/6RgTp1uy7dtnNaLmvaqZZGuyGWVq9luVy04RPd2ksPFliJZvZ8nbSoAKsD2cNqqvW3C+K2P6K0kiuoF2RZfZZB+yMkY+AYj3Cr5d3WBt1/L30K1Xassj8tgLK12VeXYpFxy/xO/wDYvZI7eDOWjhwWcDfBwTn5tj3GrPe8AVeHyWtsoUGGSNAT+sykZZvUk5J99TArxrPI2aWVuvQgOTuFvbWkMMuNcYfVpOobuzDB+BFNvEDgc15bJDBp3lVn1Np9lQ3T1OSD8qsKdT9KXmgpvVqMpvVr7iHtlMZjYZQpoI9V06cfSoLkblQWMMikhneRiW9UUlYh/Z3+LGp4tRF3/f40NTqhdTSrzKvecuzf6Xiu4wvl+UY5cthukgGF79U+lQdvy9xO2ubqS1FvpuJmf9IwJ065Cu3bZzWjUkmmWRodZmtqXFFZ4BLxMXC/bRb+SQwPl/ezg6ce7NE5P5bmtrm+klC6bibXHpbUdOuVvaHbZxU1cHcfv3p7HJkA+v7mg58+oryN2qW4smqZZ8hLb8VS6tgBCyyiROnlsyHBQfsE9ux93S416ljJxugRm43XcrfiLy/LeWgig0lxKj+02kYCuDv/AFhViiGAB6AD6ClBq53oOTpIKk2tIjNdzSZtt/rSFfPQ0gbOyH2h7Odjv6V1zQSx1d+h29a5JL61goU7UyukDgqwBVgQQRkEHYgj0xRJJaEh7/v+/SmQyM64p4aCJjJCHnXV7MA0od+geUsCUHuGo+o61b+W7SaO3UXJBkJZiF+6gONMa42AUADA2/OpYmkMau8kpKmVlklJUxDtUPNJliakLx8DHqai2O9KSZ5VoqCuLSxWaGQtRRVoa0RaQYeWy0+jNNIelOVpiEtx1G1GD4FNITRZTt8xSsSjwTJy3X8vdTy26fOm6dKPB3qS5GlwGr1crxpiYiVtqDgHcUV6b46/GlbplIq0BlmIOKDG51g++nM1CXrW1MXSOw9e1UPua7TgF66b3FzjYdfyoz9KYtQboyQNwTT1HAAFNhTgUFIOkIJBXGmFJFeNHUDSCR+570oyivVwihrHo9mnCuO379KBjauEUdQGhxq/f6UguKbNSCa1i0HkNEs36imLNRrI+0fh/wAaICRJrmaRmu1jCs0IS5Joj/v+NM7agx4j4GgkgHpShQO1BjBGkFN5zkHvRe1Bl6imSNxwMcEmjYxRGFDamodOxBNIY0o0M0wwG4j1D8qimGDg1Lt3qLvPvn9+wogZ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www.ilpathways.com/PublishingImages/ResearchAndDevelop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09" y="3968336"/>
            <a:ext cx="6629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8176"/>
            <a:ext cx="9144000" cy="55642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3883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192</Words>
  <Application>Microsoft Office PowerPoint</Application>
  <PresentationFormat>On-screen Show (4:3)</PresentationFormat>
  <Paragraphs>33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Statistical software and ecology: Paths and impediments for scientific progress and thought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Reaching the other 99%: making statistical software relevant and useful for ecologists</dc:title>
  <dc:creator>Aaron Ellison</dc:creator>
  <cp:lastModifiedBy>Ellison, Aaron</cp:lastModifiedBy>
  <cp:revision>37</cp:revision>
  <dcterms:created xsi:type="dcterms:W3CDTF">2014-03-19T14:53:35Z</dcterms:created>
  <dcterms:modified xsi:type="dcterms:W3CDTF">2014-07-24T19:56:11Z</dcterms:modified>
</cp:coreProperties>
</file>